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4" r:id="rId4"/>
  </p:sldMasterIdLst>
  <p:notesMasterIdLst>
    <p:notesMasterId r:id="rId28"/>
  </p:notesMasterIdLst>
  <p:handoutMasterIdLst>
    <p:handoutMasterId r:id="rId29"/>
  </p:handoutMasterIdLst>
  <p:sldIdLst>
    <p:sldId id="258" r:id="rId5"/>
    <p:sldId id="313" r:id="rId6"/>
    <p:sldId id="317" r:id="rId7"/>
    <p:sldId id="318" r:id="rId8"/>
    <p:sldId id="386" r:id="rId9"/>
    <p:sldId id="322" r:id="rId10"/>
    <p:sldId id="327" r:id="rId11"/>
    <p:sldId id="388" r:id="rId12"/>
    <p:sldId id="389" r:id="rId13"/>
    <p:sldId id="365" r:id="rId14"/>
    <p:sldId id="332" r:id="rId15"/>
    <p:sldId id="323" r:id="rId16"/>
    <p:sldId id="338" r:id="rId17"/>
    <p:sldId id="337" r:id="rId18"/>
    <p:sldId id="331" r:id="rId19"/>
    <p:sldId id="364" r:id="rId20"/>
    <p:sldId id="390" r:id="rId21"/>
    <p:sldId id="384" r:id="rId22"/>
    <p:sldId id="385" r:id="rId23"/>
    <p:sldId id="372" r:id="rId24"/>
    <p:sldId id="387" r:id="rId25"/>
    <p:sldId id="271" r:id="rId26"/>
    <p:sldId id="34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AA1BD55-57CD-466E-0725-B6CBA11E0D12}" name="Lauren Weldy (ALLEGIS GROUP SERVICES)" initials="LW" userId="S::v-lweldy@microsoft.com::07a2285c-a352-4b96-8658-ecc34365c15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4A960D-BC63-4596-B88C-011F325C3093}" v="45" dt="2024-09-12T12:54:42.778"/>
  </p1510:revLst>
</p1510:revInfo>
</file>

<file path=ppt/tableStyles.xml><?xml version="1.0" encoding="utf-8"?>
<a:tblStyleLst xmlns:a="http://schemas.openxmlformats.org/drawingml/2006/main" def="{8A107856-5554-42FB-B03E-39F5DBC370B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5388" autoAdjust="0"/>
  </p:normalViewPr>
  <p:slideViewPr>
    <p:cSldViewPr snapToGrid="0">
      <p:cViewPr varScale="1">
        <p:scale>
          <a:sx n="78" d="100"/>
          <a:sy n="78" d="100"/>
        </p:scale>
        <p:origin x="878" y="91"/>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149"/>
    </p:cViewPr>
  </p:sorterViewPr>
  <p:notesViewPr>
    <p:cSldViewPr snapToGrid="0">
      <p:cViewPr>
        <p:scale>
          <a:sx n="1" d="2"/>
          <a:sy n="1" d="2"/>
        </p:scale>
        <p:origin x="2640" y="28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t>9/15/2024</a:t>
            </a:fld>
            <a:endParaRPr lang="en-US"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t>‹#›</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t>9/15/2024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EB602-95FC-483A-B12D-216A7AD7EA24}" type="slidenum">
              <a:rPr lang="en-US" smtClean="0"/>
              <a:t>‹#›</a:t>
            </a:fld>
            <a:endParaRPr lang="en-US"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542409-6A04-4DC6-AC3A-D3758287A8F2}" type="slidenum">
              <a:rPr lang="en-US" smtClean="0"/>
              <a:t>1</a:t>
            </a:fld>
            <a:endParaRPr lang="en-US"/>
          </a:p>
        </p:txBody>
      </p:sp>
    </p:spTree>
    <p:extLst>
      <p:ext uri="{BB962C8B-B14F-4D97-AF65-F5344CB8AC3E}">
        <p14:creationId xmlns:p14="http://schemas.microsoft.com/office/powerpoint/2010/main" val="330082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2</a:t>
            </a:fld>
            <a:endParaRPr lang="en-US" dirty="0"/>
          </a:p>
        </p:txBody>
      </p:sp>
    </p:spTree>
    <p:extLst>
      <p:ext uri="{BB962C8B-B14F-4D97-AF65-F5344CB8AC3E}">
        <p14:creationId xmlns:p14="http://schemas.microsoft.com/office/powerpoint/2010/main" val="3986912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3</a:t>
            </a:fld>
            <a:endParaRPr lang="en-US" dirty="0"/>
          </a:p>
        </p:txBody>
      </p:sp>
    </p:spTree>
    <p:extLst>
      <p:ext uri="{BB962C8B-B14F-4D97-AF65-F5344CB8AC3E}">
        <p14:creationId xmlns:p14="http://schemas.microsoft.com/office/powerpoint/2010/main" val="54481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22</a:t>
            </a:fld>
            <a:endParaRPr lang="en-US" dirty="0"/>
          </a:p>
        </p:txBody>
      </p:sp>
    </p:spTree>
    <p:extLst>
      <p:ext uri="{BB962C8B-B14F-4D97-AF65-F5344CB8AC3E}">
        <p14:creationId xmlns:p14="http://schemas.microsoft.com/office/powerpoint/2010/main" val="4200283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r>
              <a:rPr lang="en-US"/>
              <a:t>9/8/20XX</a:t>
            </a:r>
            <a:endParaRPr lang="en-US" dirty="0"/>
          </a:p>
        </p:txBody>
      </p:sp>
      <p:sp>
        <p:nvSpPr>
          <p:cNvPr id="5" name="Footer Placeholder 4"/>
          <p:cNvSpPr>
            <a:spLocks noGrp="1"/>
          </p:cNvSpPr>
          <p:nvPr>
            <p:ph type="ftr" sz="quarter" idx="11"/>
          </p:nvPr>
        </p:nvSpPr>
        <p:spPr>
          <a:xfrm>
            <a:off x="2692397" y="5037663"/>
            <a:ext cx="5214635" cy="279400"/>
          </a:xfrm>
        </p:spPr>
        <p:txBody>
          <a:bodyPr/>
          <a:lstStyle/>
          <a:p>
            <a:r>
              <a:rPr lang="en-US"/>
              <a:t>Presentation Title</a:t>
            </a:r>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FAEF9944-A4F6-4C59-AEBD-678D6480B8EA}"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8812388"/>
      </p:ext>
    </p:extLst>
  </p:cSld>
  <p:clrMapOvr>
    <a:masterClrMapping/>
  </p:clrMapOvr>
  <p:hf sldNum="0"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9/8/20XX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097401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848457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148980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08524628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949634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611897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435354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761794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386629" y="825687"/>
            <a:ext cx="9643772" cy="5201730"/>
          </a:xfrm>
        </p:spPr>
        <p:txBody>
          <a:bodyPr tIns="182880" anchor="ctr" anchorCtr="0">
            <a:noAutofit/>
          </a:bodyPr>
          <a:lstStyle>
            <a:lvl1pPr algn="l">
              <a:lnSpc>
                <a:spcPct val="100000"/>
              </a:lnSpc>
              <a:defRPr sz="4800" cap="all" baseline="0">
                <a:solidFill>
                  <a:schemeClr val="bg1"/>
                </a:solidFill>
              </a:defRPr>
            </a:lvl1pPr>
          </a:lstStyle>
          <a:p>
            <a:r>
              <a:rPr lang="en-US" sz="4400" dirty="0">
                <a:solidFill>
                  <a:schemeClr val="bg1"/>
                </a:solidFill>
              </a:rPr>
              <a:t>CLICK TO ADD TITLE</a:t>
            </a:r>
          </a:p>
        </p:txBody>
      </p:sp>
      <p:sp>
        <p:nvSpPr>
          <p:cNvPr id="56" name="Rectangle 55">
            <a:extLst>
              <a:ext uri="{FF2B5EF4-FFF2-40B4-BE49-F238E27FC236}">
                <a16:creationId xmlns:a16="http://schemas.microsoft.com/office/drawing/2014/main" id="{FB792E4C-AD3B-4E88-8540-E75759746368}"/>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EA124D3C-01E3-4B96-BDF0-54851D1739D0}"/>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67A64FF-37A7-4837-8033-CBEA22697ECA}"/>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3FC0C09F-8990-542B-199E-E6FADE2FEEFB}"/>
              </a:ext>
              <a:ext uri="{C183D7F6-B498-43B3-948B-1728B52AA6E4}">
                <adec:decorative xmlns:adec="http://schemas.microsoft.com/office/drawing/2017/decorative" val="1"/>
              </a:ext>
            </a:extLst>
          </p:cNvPr>
          <p:cNvSpPr/>
          <p:nvPr userDrawn="1"/>
        </p:nvSpPr>
        <p:spPr>
          <a:xfrm>
            <a:off x="11119516" y="0"/>
            <a:ext cx="1070775" cy="825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F6F60C3-341E-9533-2415-66360A254A78}"/>
              </a:ext>
              <a:ext uri="{C183D7F6-B498-43B3-948B-1728B52AA6E4}">
                <adec:decorative xmlns:adec="http://schemas.microsoft.com/office/drawing/2017/decorative" val="1"/>
              </a:ext>
            </a:extLst>
          </p:cNvPr>
          <p:cNvSpPr/>
          <p:nvPr userDrawn="1"/>
        </p:nvSpPr>
        <p:spPr>
          <a:xfrm>
            <a:off x="11119515" y="6027421"/>
            <a:ext cx="1070775" cy="830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249772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0"/>
            <a:ext cx="12192000" cy="135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5E19795B-1103-80EF-6098-1E8371D07DB8}"/>
              </a:ext>
            </a:extLst>
          </p:cNvPr>
          <p:cNvSpPr>
            <a:spLocks noGrp="1"/>
          </p:cNvSpPr>
          <p:nvPr>
            <p:ph type="title" hasCustomPrompt="1"/>
          </p:nvPr>
        </p:nvSpPr>
        <p:spPr>
          <a:xfrm>
            <a:off x="648935" y="91439"/>
            <a:ext cx="10900146" cy="1168739"/>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3" name="Content Placeholder 2">
            <a:extLst>
              <a:ext uri="{FF2B5EF4-FFF2-40B4-BE49-F238E27FC236}">
                <a16:creationId xmlns:a16="http://schemas.microsoft.com/office/drawing/2014/main" id="{7ED4F766-C576-F298-E93A-CD0D832F8E4F}"/>
              </a:ext>
            </a:extLst>
          </p:cNvPr>
          <p:cNvSpPr>
            <a:spLocks noGrp="1"/>
          </p:cNvSpPr>
          <p:nvPr>
            <p:ph sz="quarter" idx="14" hasCustomPrompt="1"/>
          </p:nvPr>
        </p:nvSpPr>
        <p:spPr>
          <a:xfrm>
            <a:off x="648935" y="1646102"/>
            <a:ext cx="3819652" cy="4160520"/>
          </a:xfrm>
        </p:spPr>
        <p:txBody>
          <a:bodyPr anchor="t">
            <a:normAutofit/>
          </a:bodyPr>
          <a:lstStyle>
            <a:lvl1pPr>
              <a:lnSpc>
                <a:spcPct val="125000"/>
              </a:lnSpc>
              <a:spcAft>
                <a:spcPts val="600"/>
              </a:spcAft>
              <a:defRPr sz="1800" b="0"/>
            </a:lvl1pPr>
            <a:lvl2pPr>
              <a:lnSpc>
                <a:spcPct val="125000"/>
              </a:lnSpc>
              <a:spcAft>
                <a:spcPts val="600"/>
              </a:spcAft>
              <a:defRPr sz="1800"/>
            </a:lvl2pPr>
            <a:lvl3pPr>
              <a:lnSpc>
                <a:spcPct val="125000"/>
              </a:lnSpc>
              <a:spcAft>
                <a:spcPts val="600"/>
              </a:spcAft>
              <a:defRPr sz="1800"/>
            </a:lvl3pPr>
            <a:lvl4pPr>
              <a:lnSpc>
                <a:spcPct val="125000"/>
              </a:lnSpc>
              <a:spcAft>
                <a:spcPts val="600"/>
              </a:spcAft>
              <a:defRPr sz="1800"/>
            </a:lvl4pPr>
            <a:lvl5pPr>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10" name="Date Placeholder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r>
              <a:rPr lang="en-US" dirty="0"/>
              <a:t>9/8/20XX</a:t>
            </a:r>
          </a:p>
        </p:txBody>
      </p:sp>
      <p:sp>
        <p:nvSpPr>
          <p:cNvPr id="12" name="Slide Number Placeholder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2">
            <a:extLst>
              <a:ext uri="{FF2B5EF4-FFF2-40B4-BE49-F238E27FC236}">
                <a16:creationId xmlns:a16="http://schemas.microsoft.com/office/drawing/2014/main" id="{2E94D0A7-4358-49BF-96EE-8DEB6F4DCF56}"/>
              </a:ext>
            </a:extLst>
          </p:cNvPr>
          <p:cNvSpPr>
            <a:spLocks noGrp="1"/>
          </p:cNvSpPr>
          <p:nvPr>
            <p:ph sz="quarter" idx="19" hasCustomPrompt="1"/>
          </p:nvPr>
        </p:nvSpPr>
        <p:spPr>
          <a:xfrm>
            <a:off x="4679661" y="1646102"/>
            <a:ext cx="6863403" cy="4160520"/>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4331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40308129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FDBF0FB-88D2-4271-BFAF-D129CF8C2F68}"/>
              </a:ext>
              <a:ext uri="{C183D7F6-B498-43B3-948B-1728B52AA6E4}">
                <adec:decorative xmlns:adec="http://schemas.microsoft.com/office/drawing/2017/decorative" val="1"/>
              </a:ext>
            </a:extLst>
          </p:cNvPr>
          <p:cNvSpPr/>
          <p:nvPr userDrawn="1"/>
        </p:nvSpPr>
        <p:spPr>
          <a:xfrm>
            <a:off x="6410325" y="-4078"/>
            <a:ext cx="5787773"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62B807B-6DFA-471C-B675-016416207F0E}"/>
              </a:ext>
              <a:ext uri="{C183D7F6-B498-43B3-948B-1728B52AA6E4}">
                <adec:decorative xmlns:adec="http://schemas.microsoft.com/office/drawing/2017/decorative" val="1"/>
              </a:ext>
            </a:extLst>
          </p:cNvPr>
          <p:cNvSpPr/>
          <p:nvPr userDrawn="1"/>
        </p:nvSpPr>
        <p:spPr>
          <a:xfrm>
            <a:off x="1524" y="1031500"/>
            <a:ext cx="12190475" cy="641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55D4C0-9882-489D-AD77-A9F38B3784A6}"/>
              </a:ext>
              <a:ext uri="{C183D7F6-B498-43B3-948B-1728B52AA6E4}">
                <adec:decorative xmlns:adec="http://schemas.microsoft.com/office/drawing/2017/decorative" val="1"/>
              </a:ext>
            </a:extLst>
          </p:cNvPr>
          <p:cNvSpPr/>
          <p:nvPr userDrawn="1"/>
        </p:nvSpPr>
        <p:spPr>
          <a:xfrm>
            <a:off x="6446677" y="1095508"/>
            <a:ext cx="5742273"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8EC5ED-FCAE-682A-C050-58786819ECD3}"/>
              </a:ext>
            </a:extLst>
          </p:cNvPr>
          <p:cNvSpPr>
            <a:spLocks noGrp="1"/>
          </p:cNvSpPr>
          <p:nvPr>
            <p:ph type="title"/>
          </p:nvPr>
        </p:nvSpPr>
        <p:spPr>
          <a:xfrm>
            <a:off x="6757416" y="1316736"/>
            <a:ext cx="5120640" cy="3392424"/>
          </a:xfrm>
        </p:spPr>
        <p:txBody>
          <a:bodyPr anchor="b"/>
          <a:lstStyle>
            <a:lvl1pPr>
              <a:lnSpc>
                <a:spcPct val="100000"/>
              </a:lnSpc>
              <a:defRPr/>
            </a:lvl1pPr>
          </a:lstStyle>
          <a:p>
            <a:r>
              <a:rPr lang="en-US"/>
              <a:t>Click to edit Master title style</a:t>
            </a:r>
          </a:p>
        </p:txBody>
      </p:sp>
      <p:sp>
        <p:nvSpPr>
          <p:cNvPr id="30" name="Subtitl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6749828" y="4816366"/>
            <a:ext cx="5125300" cy="1068929"/>
          </a:xfrm>
        </p:spPr>
        <p:txBody>
          <a:bodyPr anchor="t" anchorCtr="0">
            <a:noAutofit/>
          </a:bodyPr>
          <a:lstStyle>
            <a:lvl1pPr marL="0" indent="0">
              <a:lnSpc>
                <a:spcPct val="100000"/>
              </a:lnSpc>
              <a:buNone/>
              <a:defRPr sz="2000" b="0"/>
            </a:lvl1pPr>
          </a:lstStyle>
          <a:p>
            <a:r>
              <a:rPr lang="en-US" sz="2000" dirty="0">
                <a:solidFill>
                  <a:schemeClr val="tx2"/>
                </a:solidFill>
              </a:rPr>
              <a:t>Click to add subtitle</a:t>
            </a:r>
          </a:p>
        </p:txBody>
      </p:sp>
      <p:sp>
        <p:nvSpPr>
          <p:cNvPr id="40" name="Picture Placeholder 38">
            <a:extLst>
              <a:ext uri="{FF2B5EF4-FFF2-40B4-BE49-F238E27FC236}">
                <a16:creationId xmlns:a16="http://schemas.microsoft.com/office/drawing/2014/main" id="{AB2070F4-085F-4F8D-A1E8-A58E5F8F0687}"/>
              </a:ext>
            </a:extLst>
          </p:cNvPr>
          <p:cNvSpPr>
            <a:spLocks noGrp="1"/>
          </p:cNvSpPr>
          <p:nvPr>
            <p:ph type="pic" sz="quarter" idx="13"/>
          </p:nvPr>
        </p:nvSpPr>
        <p:spPr>
          <a:xfrm>
            <a:off x="-6099" y="1095509"/>
            <a:ext cx="6391656" cy="5016892"/>
          </a:xfrm>
        </p:spPr>
        <p:txBody>
          <a:bodyPr anchor="t">
            <a:normAutofit/>
          </a:bodyPr>
          <a:lstStyle>
            <a:lvl1pPr marL="0" indent="0" algn="ctr">
              <a:buNone/>
              <a:defRPr sz="1400"/>
            </a:lvl1pPr>
          </a:lstStyle>
          <a:p>
            <a:r>
              <a:rPr lang="en-US"/>
              <a:t>Click icon to add picture</a:t>
            </a:r>
            <a:endParaRPr lang="en-US" dirty="0"/>
          </a:p>
        </p:txBody>
      </p:sp>
      <p:sp>
        <p:nvSpPr>
          <p:cNvPr id="32" name="Rectangle 31">
            <a:extLst>
              <a:ext uri="{FF2B5EF4-FFF2-40B4-BE49-F238E27FC236}">
                <a16:creationId xmlns:a16="http://schemas.microsoft.com/office/drawing/2014/main" id="{247A5DB4-1ED7-4630-89AF-F1802E44EF89}"/>
              </a:ext>
              <a:ext uri="{C183D7F6-B498-43B3-948B-1728B52AA6E4}">
                <adec:decorative xmlns:adec="http://schemas.microsoft.com/office/drawing/2017/decorative" val="1"/>
              </a:ext>
            </a:extLst>
          </p:cNvPr>
          <p:cNvSpPr/>
          <p:nvPr userDrawn="1"/>
        </p:nvSpPr>
        <p:spPr>
          <a:xfrm>
            <a:off x="0" y="6144405"/>
            <a:ext cx="644667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E5D4012-4107-490F-A369-EA7063242A98}"/>
              </a:ext>
              <a:ext uri="{C183D7F6-B498-43B3-948B-1728B52AA6E4}">
                <adec:decorative xmlns:adec="http://schemas.microsoft.com/office/drawing/2017/decorative" val="1"/>
              </a:ext>
            </a:extLst>
          </p:cNvPr>
          <p:cNvSpPr/>
          <p:nvPr userDrawn="1"/>
        </p:nvSpPr>
        <p:spPr>
          <a:xfrm>
            <a:off x="6446677" y="6167615"/>
            <a:ext cx="5742273"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95C79E2-9EA5-4713-B4AF-0E4572CFFA2F}"/>
              </a:ext>
              <a:ext uri="{C183D7F6-B498-43B3-948B-1728B52AA6E4}">
                <adec:decorative xmlns:adec="http://schemas.microsoft.com/office/drawing/2017/decorative" val="1"/>
              </a:ext>
            </a:extLst>
          </p:cNvPr>
          <p:cNvSpPr/>
          <p:nvPr userDrawn="1"/>
        </p:nvSpPr>
        <p:spPr>
          <a:xfrm>
            <a:off x="1524" y="6112249"/>
            <a:ext cx="12190475" cy="641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74C09E2-06F0-4230-8DAD-A0DBF01F8603}"/>
              </a:ext>
              <a:ext uri="{C183D7F6-B498-43B3-948B-1728B52AA6E4}">
                <adec:decorative xmlns:adec="http://schemas.microsoft.com/office/drawing/2017/decorative" val="1"/>
              </a:ext>
            </a:extLst>
          </p:cNvPr>
          <p:cNvSpPr/>
          <p:nvPr userDrawn="1"/>
        </p:nvSpPr>
        <p:spPr>
          <a:xfrm>
            <a:off x="637949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04766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166231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9/8/20XX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7709111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9/8/20XX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345367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9/15/2024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6" name="Rectangle 5">
            <a:extLst>
              <a:ext uri="{FF2B5EF4-FFF2-40B4-BE49-F238E27FC236}">
                <a16:creationId xmlns:a16="http://schemas.microsoft.com/office/drawing/2014/main" id="{20D82E7A-80EC-EDCC-874C-9E01F93B31B5}"/>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BD297B1-4C01-0FBF-72E1-E3F7ABDE1DD7}"/>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7B9E9DD-EE9A-97FD-CF43-03BA57636D33}"/>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BA964C4-68B7-3B71-4EBE-6C8F2CAB98EC}"/>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178715F-91EA-BD8B-F7C2-317775082F7D}"/>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3DA414-2124-1044-E53C-9B455A682DA8}"/>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13559C5-52B6-13CA-DC18-3F2F46E44E51}"/>
              </a:ext>
              <a:ext uri="{C183D7F6-B498-43B3-948B-1728B52AA6E4}">
                <adec:decorative xmlns:adec="http://schemas.microsoft.com/office/drawing/2017/decorative" val="1"/>
              </a:ext>
            </a:extLst>
          </p:cNvPr>
          <p:cNvSpPr/>
          <p:nvPr userDrawn="1"/>
        </p:nvSpPr>
        <p:spPr>
          <a:xfrm>
            <a:off x="11119516" y="0"/>
            <a:ext cx="1070775" cy="825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85EC695-8E21-13C7-E9DF-203B359A64F8}"/>
              </a:ext>
              <a:ext uri="{C183D7F6-B498-43B3-948B-1728B52AA6E4}">
                <adec:decorative xmlns:adec="http://schemas.microsoft.com/office/drawing/2017/decorative" val="1"/>
              </a:ext>
            </a:extLst>
          </p:cNvPr>
          <p:cNvSpPr/>
          <p:nvPr userDrawn="1"/>
        </p:nvSpPr>
        <p:spPr>
          <a:xfrm>
            <a:off x="11119515" y="6027421"/>
            <a:ext cx="1070775" cy="830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1838850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9/8/20XX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48885500"/>
      </p:ext>
    </p:extLst>
  </p:cSld>
  <p:clrMapOvr>
    <a:masterClrMapping/>
  </p:clrMapOvr>
  <p:hf sldNum="0" hdr="0" ftr="0" dt="0"/>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9/8/20XX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4320341"/>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9/8/20XX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6811287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9/8/20XX</a:t>
            </a:r>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Presentation Title</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256991727"/>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 id="2147483962" r:id="rId18"/>
    <p:sldLayoutId id="2147483963" r:id="rId19"/>
    <p:sldLayoutId id="2147483966" r:id="rId20"/>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mp"/><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solarpowergenration-kthhbspxjgmwunnrn4h3gz.streamlit.app/"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10800000" flipV="1">
            <a:off x="1751777" y="1083621"/>
            <a:ext cx="4148896" cy="2870368"/>
          </a:xfrm>
        </p:spPr>
        <p:txBody>
          <a:bodyPr>
            <a:noAutofit/>
          </a:bodyPr>
          <a:lstStyle/>
          <a:p>
            <a:r>
              <a:rPr lang="en-US" sz="6000" b="1" dirty="0">
                <a:latin typeface="Times New Roman"/>
                <a:cs typeface="Times New Roman"/>
              </a:rPr>
              <a:t>Solar Power Generation</a:t>
            </a:r>
          </a:p>
        </p:txBody>
      </p:sp>
      <p:pic>
        <p:nvPicPr>
          <p:cNvPr id="4" name="Picture 3">
            <a:extLst>
              <a:ext uri="{FF2B5EF4-FFF2-40B4-BE49-F238E27FC236}">
                <a16:creationId xmlns:a16="http://schemas.microsoft.com/office/drawing/2014/main" id="{C1A71DE5-2487-FE9A-0270-F08687D66D5A}"/>
              </a:ext>
            </a:extLst>
          </p:cNvPr>
          <p:cNvPicPr>
            <a:picLocks noChangeAspect="1"/>
          </p:cNvPicPr>
          <p:nvPr/>
        </p:nvPicPr>
        <p:blipFill>
          <a:blip r:embed="rId3"/>
          <a:stretch>
            <a:fillRect/>
          </a:stretch>
        </p:blipFill>
        <p:spPr>
          <a:xfrm>
            <a:off x="-1" y="-1"/>
            <a:ext cx="12192001" cy="6858001"/>
          </a:xfrm>
          <a:prstGeom prst="rect">
            <a:avLst/>
          </a:prstGeom>
        </p:spPr>
      </p:pic>
    </p:spTree>
    <p:extLst>
      <p:ext uri="{BB962C8B-B14F-4D97-AF65-F5344CB8AC3E}">
        <p14:creationId xmlns:p14="http://schemas.microsoft.com/office/powerpoint/2010/main" val="426154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625870-4141-EE2B-5DE8-1371C192DA1D}"/>
              </a:ext>
            </a:extLst>
          </p:cNvPr>
          <p:cNvSpPr txBox="1"/>
          <p:nvPr/>
        </p:nvSpPr>
        <p:spPr>
          <a:xfrm>
            <a:off x="664322" y="608343"/>
            <a:ext cx="6923594" cy="646331"/>
          </a:xfrm>
          <a:prstGeom prst="rect">
            <a:avLst/>
          </a:prstGeom>
          <a:noFill/>
        </p:spPr>
        <p:txBody>
          <a:bodyPr wrap="square">
            <a:spAutoFit/>
          </a:bodyPr>
          <a:lstStyle/>
          <a:p>
            <a:r>
              <a:rPr lang="en-US" sz="3600" b="1" u="sng" dirty="0">
                <a:latin typeface="Times New Roman"/>
                <a:cs typeface="Times New Roman"/>
              </a:rPr>
              <a:t>Correlation matrix(Heat map):</a:t>
            </a:r>
            <a:endParaRPr lang="en-IN" sz="3600" b="1" u="sng" dirty="0"/>
          </a:p>
        </p:txBody>
      </p:sp>
      <p:pic>
        <p:nvPicPr>
          <p:cNvPr id="2" name="Content Placeholder 3" descr="A diagram of different colored squares&#10;&#10;Description automatically generated">
            <a:extLst>
              <a:ext uri="{FF2B5EF4-FFF2-40B4-BE49-F238E27FC236}">
                <a16:creationId xmlns:a16="http://schemas.microsoft.com/office/drawing/2014/main" id="{35424E33-8655-4FA3-C533-87C7CD8089D8}"/>
              </a:ext>
            </a:extLst>
          </p:cNvPr>
          <p:cNvPicPr>
            <a:picLocks noGrp="1" noChangeAspect="1"/>
          </p:cNvPicPr>
          <p:nvPr/>
        </p:nvPicPr>
        <p:blipFill>
          <a:blip r:embed="rId2"/>
          <a:stretch>
            <a:fillRect/>
          </a:stretch>
        </p:blipFill>
        <p:spPr>
          <a:xfrm>
            <a:off x="664323" y="1346479"/>
            <a:ext cx="5854464" cy="4788849"/>
          </a:xfrm>
          <a:prstGeom prst="rect">
            <a:avLst/>
          </a:prstGeom>
        </p:spPr>
      </p:pic>
      <p:sp>
        <p:nvSpPr>
          <p:cNvPr id="3" name="Rectangle 1">
            <a:extLst>
              <a:ext uri="{FF2B5EF4-FFF2-40B4-BE49-F238E27FC236}">
                <a16:creationId xmlns:a16="http://schemas.microsoft.com/office/drawing/2014/main" id="{F92525AD-1B71-EF35-BD68-6E3B5AAFB366}"/>
              </a:ext>
            </a:extLst>
          </p:cNvPr>
          <p:cNvSpPr>
            <a:spLocks noChangeArrowheads="1"/>
          </p:cNvSpPr>
          <p:nvPr/>
        </p:nvSpPr>
        <p:spPr bwMode="auto">
          <a:xfrm>
            <a:off x="6702251" y="1388043"/>
            <a:ext cx="4662435"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ts val="200"/>
              </a:spcBef>
              <a:spcAft>
                <a:spcPts val="200"/>
              </a:spcAft>
              <a:buClrTx/>
              <a:buSzTx/>
              <a:buFont typeface="Wingdings" panose="05000000000000000000" pitchFamily="2" charset="2"/>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Best Predictor:</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ts val="200"/>
              </a:spcBef>
              <a:spcAft>
                <a:spcPts val="20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Distance to solar noon</a:t>
            </a:r>
            <a:r>
              <a:rPr kumimoji="0" lang="en-US" altLang="en-US" sz="1400" b="0" i="0" u="none" strike="noStrike" cap="none" normalizeH="0" baseline="0" dirty="0">
                <a:ln>
                  <a:noFill/>
                </a:ln>
                <a:solidFill>
                  <a:schemeClr val="tx1"/>
                </a:solidFill>
                <a:effectLst/>
                <a:latin typeface="Arial" panose="020B0604020202020204" pitchFamily="34" charset="0"/>
              </a:rPr>
              <a:t> has the strongest relationship with power generated (</a:t>
            </a:r>
            <a:r>
              <a:rPr kumimoji="0" lang="en-US" altLang="en-US" sz="1400" b="1" i="0" u="none" strike="noStrike" cap="none" normalizeH="0" baseline="0" dirty="0">
                <a:ln>
                  <a:noFill/>
                </a:ln>
                <a:solidFill>
                  <a:schemeClr val="tx1"/>
                </a:solidFill>
                <a:effectLst/>
                <a:latin typeface="Arial" panose="020B0604020202020204" pitchFamily="34" charset="0"/>
              </a:rPr>
              <a:t>-0.75</a:t>
            </a:r>
            <a:r>
              <a:rPr kumimoji="0" lang="en-US" altLang="en-US" sz="1400" b="0" i="0" u="none" strike="noStrike" cap="none" normalizeH="0" baseline="0" dirty="0">
                <a:ln>
                  <a:noFill/>
                </a:ln>
                <a:solidFill>
                  <a:schemeClr val="tx1"/>
                </a:solidFill>
                <a:effectLst/>
                <a:latin typeface="Arial" panose="020B0604020202020204" pitchFamily="34" charset="0"/>
              </a:rPr>
              <a:t>). As the sun gets closer to noon, power generation increases.</a:t>
            </a:r>
          </a:p>
          <a:p>
            <a:pPr marL="285750" marR="0" lvl="0" indent="-285750" algn="l" defTabSz="914400" rtl="0" eaLnBrk="0" fontAlgn="base" latinLnBrk="0" hangingPunct="0">
              <a:lnSpc>
                <a:spcPct val="100000"/>
              </a:lnSpc>
              <a:spcBef>
                <a:spcPts val="200"/>
              </a:spcBef>
              <a:spcAft>
                <a:spcPts val="200"/>
              </a:spcAft>
              <a:buClrTx/>
              <a:buSzTx/>
              <a:buFont typeface="Wingdings" panose="05000000000000000000" pitchFamily="2" charset="2"/>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Moderate Predictors: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ts val="200"/>
              </a:spcBef>
              <a:spcAft>
                <a:spcPts val="20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Humidity</a:t>
            </a:r>
            <a:r>
              <a:rPr kumimoji="0" lang="en-US" altLang="en-US" sz="1400" b="0" i="0" u="none" strike="noStrike" cap="none" normalizeH="0" baseline="0" dirty="0">
                <a:ln>
                  <a:noFill/>
                </a:ln>
                <a:solidFill>
                  <a:schemeClr val="tx1"/>
                </a:solidFill>
                <a:effectLst/>
                <a:latin typeface="Arial" panose="020B0604020202020204" pitchFamily="34" charset="0"/>
              </a:rPr>
              <a:t> affects power generation negatively (</a:t>
            </a:r>
            <a:r>
              <a:rPr kumimoji="0" lang="en-US" altLang="en-US" sz="1400" b="1" i="0" u="none" strike="noStrike" cap="none" normalizeH="0" baseline="0" dirty="0">
                <a:ln>
                  <a:noFill/>
                </a:ln>
                <a:solidFill>
                  <a:schemeClr val="tx1"/>
                </a:solidFill>
                <a:effectLst/>
                <a:latin typeface="Arial" panose="020B0604020202020204" pitchFamily="34" charset="0"/>
              </a:rPr>
              <a:t>-0.52</a:t>
            </a:r>
            <a:r>
              <a:rPr kumimoji="0" lang="en-US" altLang="en-US" sz="1400" b="0" i="0" u="none" strike="noStrike" cap="none" normalizeH="0" baseline="0" dirty="0">
                <a:ln>
                  <a:noFill/>
                </a:ln>
                <a:solidFill>
                  <a:schemeClr val="tx1"/>
                </a:solidFill>
                <a:effectLst/>
                <a:latin typeface="Arial" panose="020B0604020202020204" pitchFamily="34" charset="0"/>
              </a:rPr>
              <a:t>). Higher humidity leads to lower solar power production.</a:t>
            </a:r>
          </a:p>
          <a:p>
            <a:pPr marL="0" marR="0" lvl="0" indent="0" algn="l" defTabSz="914400" rtl="0" eaLnBrk="0" fontAlgn="base" latinLnBrk="0" hangingPunct="0">
              <a:lnSpc>
                <a:spcPct val="100000"/>
              </a:lnSpc>
              <a:spcBef>
                <a:spcPts val="200"/>
              </a:spcBef>
              <a:spcAft>
                <a:spcPts val="20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Average wind speed</a:t>
            </a:r>
            <a:r>
              <a:rPr kumimoji="0" lang="en-US" altLang="en-US" sz="1400" b="0" i="0" u="none" strike="noStrike" cap="none" normalizeH="0" baseline="0" dirty="0">
                <a:ln>
                  <a:noFill/>
                </a:ln>
                <a:solidFill>
                  <a:schemeClr val="tx1"/>
                </a:solidFill>
                <a:effectLst/>
                <a:latin typeface="Arial" panose="020B0604020202020204" pitchFamily="34" charset="0"/>
              </a:rPr>
              <a:t> shows a weak positive correlation (</a:t>
            </a:r>
            <a:r>
              <a:rPr kumimoji="0" lang="en-US" altLang="en-US" sz="1400" b="1" i="0" u="none" strike="noStrike" cap="none" normalizeH="0" baseline="0" dirty="0">
                <a:ln>
                  <a:noFill/>
                </a:ln>
                <a:solidFill>
                  <a:schemeClr val="tx1"/>
                </a:solidFill>
                <a:effectLst/>
                <a:latin typeface="Arial" panose="020B0604020202020204" pitchFamily="34" charset="0"/>
              </a:rPr>
              <a:t>0.28</a:t>
            </a:r>
            <a:r>
              <a:rPr kumimoji="0" lang="en-US" altLang="en-US" sz="1400" b="0" i="0" u="none" strike="noStrike" cap="none" normalizeH="0" baseline="0" dirty="0">
                <a:ln>
                  <a:noFill/>
                </a:ln>
                <a:solidFill>
                  <a:schemeClr val="tx1"/>
                </a:solidFill>
                <a:effectLst/>
                <a:latin typeface="Arial" panose="020B0604020202020204" pitchFamily="34" charset="0"/>
              </a:rPr>
              <a:t>), meaning slightly higher wind speeds might increase power, but it’s not a major factor.</a:t>
            </a:r>
          </a:p>
          <a:p>
            <a:pPr marL="285750" marR="0" lvl="0" indent="-285750" algn="l" defTabSz="914400" rtl="0" eaLnBrk="0" fontAlgn="base" latinLnBrk="0" hangingPunct="0">
              <a:lnSpc>
                <a:spcPct val="100000"/>
              </a:lnSpc>
              <a:spcBef>
                <a:spcPts val="200"/>
              </a:spcBef>
              <a:spcAft>
                <a:spcPts val="200"/>
              </a:spcAft>
              <a:buClrTx/>
              <a:buSzTx/>
              <a:buFont typeface="Wingdings" panose="05000000000000000000" pitchFamily="2" charset="2"/>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Weak Predictors: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ts val="200"/>
              </a:spcBef>
              <a:spcAft>
                <a:spcPts val="20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Temperature</a:t>
            </a:r>
            <a:r>
              <a:rPr kumimoji="0" lang="en-US" altLang="en-US" sz="1400" b="0" i="0" u="none" strike="noStrike" cap="none" normalizeH="0" baseline="0" dirty="0">
                <a:ln>
                  <a:noFill/>
                </a:ln>
                <a:solidFill>
                  <a:schemeClr val="tx1"/>
                </a:solidFill>
                <a:effectLst/>
                <a:latin typeface="Arial" panose="020B0604020202020204" pitchFamily="34" charset="0"/>
              </a:rPr>
              <a:t> has a weak positive effect (</a:t>
            </a:r>
            <a:r>
              <a:rPr kumimoji="0" lang="en-US" altLang="en-US" sz="1400" b="1" i="0" u="none" strike="noStrike" cap="none" normalizeH="0" baseline="0" dirty="0">
                <a:ln>
                  <a:noFill/>
                </a:ln>
                <a:solidFill>
                  <a:schemeClr val="tx1"/>
                </a:solidFill>
                <a:effectLst/>
                <a:latin typeface="Arial" panose="020B0604020202020204" pitchFamily="34" charset="0"/>
              </a:rPr>
              <a:t>0.13</a:t>
            </a:r>
            <a:r>
              <a:rPr kumimoji="0" lang="en-US" altLang="en-US" sz="1400" b="0" i="0" u="none" strike="noStrike" cap="none" normalizeH="0" baseline="0" dirty="0">
                <a:ln>
                  <a:noFill/>
                </a:ln>
                <a:solidFill>
                  <a:schemeClr val="tx1"/>
                </a:solidFill>
                <a:effectLst/>
                <a:latin typeface="Arial" panose="020B0604020202020204" pitchFamily="34" charset="0"/>
              </a:rPr>
              <a:t>) on power generation. Moderate temperatures slightly help but aren’t very strong predictors.</a:t>
            </a:r>
          </a:p>
          <a:p>
            <a:pPr marL="0" marR="0" lvl="0" indent="0" algn="l" defTabSz="914400" rtl="0" eaLnBrk="0" fontAlgn="base" latinLnBrk="0" hangingPunct="0">
              <a:lnSpc>
                <a:spcPct val="100000"/>
              </a:lnSpc>
              <a:spcBef>
                <a:spcPts val="200"/>
              </a:spcBef>
              <a:spcAft>
                <a:spcPts val="20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Wind speed</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wind direction</a:t>
            </a:r>
            <a:r>
              <a:rPr kumimoji="0" lang="en-US" altLang="en-US" sz="1400" b="0" i="0" u="none" strike="noStrike" cap="none" normalizeH="0" baseline="0" dirty="0">
                <a:ln>
                  <a:noFill/>
                </a:ln>
                <a:solidFill>
                  <a:schemeClr val="tx1"/>
                </a:solidFill>
                <a:effectLst/>
                <a:latin typeface="Arial" panose="020B0604020202020204" pitchFamily="34" charset="0"/>
              </a:rPr>
              <a:t> also have small positive impacts (</a:t>
            </a:r>
            <a:r>
              <a:rPr kumimoji="0" lang="en-US" altLang="en-US" sz="1400" b="1" i="0" u="none" strike="noStrike" cap="none" normalizeH="0" baseline="0" dirty="0">
                <a:ln>
                  <a:noFill/>
                </a:ln>
                <a:solidFill>
                  <a:schemeClr val="tx1"/>
                </a:solidFill>
                <a:effectLst/>
                <a:latin typeface="Arial" panose="020B0604020202020204" pitchFamily="34" charset="0"/>
              </a:rPr>
              <a:t>0.14</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0.15</a:t>
            </a:r>
            <a:r>
              <a:rPr kumimoji="0" lang="en-US" altLang="en-US" sz="1400" b="0" i="0" u="none" strike="noStrike" cap="none" normalizeH="0" baseline="0" dirty="0">
                <a:ln>
                  <a:noFill/>
                </a:ln>
                <a:solidFill>
                  <a:schemeClr val="tx1"/>
                </a:solidFill>
                <a:effectLst/>
                <a:latin typeface="Arial" panose="020B0604020202020204" pitchFamily="34" charset="0"/>
              </a:rPr>
              <a:t> respectively).</a:t>
            </a:r>
          </a:p>
          <a:p>
            <a:pPr marL="285750" marR="0" lvl="0" indent="-285750" algn="l" defTabSz="914400" rtl="0" eaLnBrk="0" fontAlgn="base" latinLnBrk="0" hangingPunct="0">
              <a:lnSpc>
                <a:spcPct val="100000"/>
              </a:lnSpc>
              <a:spcBef>
                <a:spcPts val="200"/>
              </a:spcBef>
              <a:spcAft>
                <a:spcPts val="200"/>
              </a:spcAft>
              <a:buClrTx/>
              <a:buSzTx/>
              <a:buFont typeface="Wingdings" panose="05000000000000000000" pitchFamily="2" charset="2"/>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Negligible Predictors: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ts val="200"/>
              </a:spcBef>
              <a:spcAft>
                <a:spcPts val="20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Visibility</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a:ln>
                  <a:noFill/>
                </a:ln>
                <a:solidFill>
                  <a:schemeClr val="tx1"/>
                </a:solidFill>
                <a:effectLst/>
                <a:latin typeface="Arial" panose="020B0604020202020204" pitchFamily="34" charset="0"/>
              </a:rPr>
              <a:t>sky cover</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average pressure</a:t>
            </a:r>
            <a:r>
              <a:rPr kumimoji="0" lang="en-US" altLang="en-US" sz="1400" b="0" i="0" u="none" strike="noStrike" cap="none" normalizeH="0" baseline="0" dirty="0">
                <a:ln>
                  <a:noFill/>
                </a:ln>
                <a:solidFill>
                  <a:schemeClr val="tx1"/>
                </a:solidFill>
                <a:effectLst/>
                <a:latin typeface="Arial" panose="020B0604020202020204" pitchFamily="34" charset="0"/>
              </a:rPr>
              <a:t> don’t significantly affect power generation (weak correlations).</a:t>
            </a:r>
          </a:p>
        </p:txBody>
      </p:sp>
    </p:spTree>
    <p:extLst>
      <p:ext uri="{BB962C8B-B14F-4D97-AF65-F5344CB8AC3E}">
        <p14:creationId xmlns:p14="http://schemas.microsoft.com/office/powerpoint/2010/main" val="2411575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625870-4141-EE2B-5DE8-1371C192DA1D}"/>
              </a:ext>
            </a:extLst>
          </p:cNvPr>
          <p:cNvSpPr txBox="1"/>
          <p:nvPr/>
        </p:nvSpPr>
        <p:spPr>
          <a:xfrm>
            <a:off x="664322" y="890154"/>
            <a:ext cx="6923594" cy="461665"/>
          </a:xfrm>
          <a:prstGeom prst="rect">
            <a:avLst/>
          </a:prstGeom>
          <a:noFill/>
        </p:spPr>
        <p:txBody>
          <a:bodyPr wrap="square">
            <a:spAutoFit/>
          </a:bodyPr>
          <a:lstStyle/>
          <a:p>
            <a:r>
              <a:rPr lang="en-US" sz="2400" b="1" u="sng" dirty="0">
                <a:latin typeface="Times New Roman"/>
                <a:cs typeface="Times New Roman"/>
              </a:rPr>
              <a:t>BASIC INFORMATION ABOUT THE DATA SET:</a:t>
            </a:r>
            <a:endParaRPr lang="en-IN" sz="2400" b="1" u="sng" dirty="0"/>
          </a:p>
        </p:txBody>
      </p:sp>
      <p:sp>
        <p:nvSpPr>
          <p:cNvPr id="6" name="TextBox 5">
            <a:extLst>
              <a:ext uri="{FF2B5EF4-FFF2-40B4-BE49-F238E27FC236}">
                <a16:creationId xmlns:a16="http://schemas.microsoft.com/office/drawing/2014/main" id="{D03C2371-FEEB-25AF-FF5C-F7250DCBF777}"/>
              </a:ext>
            </a:extLst>
          </p:cNvPr>
          <p:cNvSpPr txBox="1"/>
          <p:nvPr/>
        </p:nvSpPr>
        <p:spPr>
          <a:xfrm>
            <a:off x="664322" y="1605339"/>
            <a:ext cx="6112042" cy="83099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a:cs typeface="Times New Roman"/>
              </a:rPr>
              <a:t>The above data set contains 2920 entries. </a:t>
            </a:r>
          </a:p>
          <a:p>
            <a:pPr marL="342900" indent="-342900">
              <a:buFont typeface="Arial" panose="020B0604020202020204" pitchFamily="34" charset="0"/>
              <a:buChar char="•"/>
            </a:pPr>
            <a:r>
              <a:rPr lang="en-US" sz="2400" dirty="0">
                <a:latin typeface="Times New Roman"/>
                <a:cs typeface="Times New Roman"/>
              </a:rPr>
              <a:t>There are 10 columns with int&amp; float.</a:t>
            </a:r>
          </a:p>
        </p:txBody>
      </p:sp>
      <p:pic>
        <p:nvPicPr>
          <p:cNvPr id="10" name="Picture 9">
            <a:extLst>
              <a:ext uri="{FF2B5EF4-FFF2-40B4-BE49-F238E27FC236}">
                <a16:creationId xmlns:a16="http://schemas.microsoft.com/office/drawing/2014/main" id="{9E2121DA-1CDC-7049-E643-92857DC92744}"/>
              </a:ext>
            </a:extLst>
          </p:cNvPr>
          <p:cNvPicPr>
            <a:picLocks noChangeAspect="1"/>
          </p:cNvPicPr>
          <p:nvPr/>
        </p:nvPicPr>
        <p:blipFill>
          <a:blip r:embed="rId2"/>
          <a:stretch>
            <a:fillRect/>
          </a:stretch>
        </p:blipFill>
        <p:spPr>
          <a:xfrm>
            <a:off x="144379" y="150198"/>
            <a:ext cx="11919284" cy="6587486"/>
          </a:xfrm>
          <a:prstGeom prst="rect">
            <a:avLst/>
          </a:prstGeom>
        </p:spPr>
      </p:pic>
      <p:sp>
        <p:nvSpPr>
          <p:cNvPr id="7" name="TextBox 6">
            <a:extLst>
              <a:ext uri="{FF2B5EF4-FFF2-40B4-BE49-F238E27FC236}">
                <a16:creationId xmlns:a16="http://schemas.microsoft.com/office/drawing/2014/main" id="{64C975E5-8D9A-5C2A-D04C-D78A790E12FD}"/>
              </a:ext>
            </a:extLst>
          </p:cNvPr>
          <p:cNvSpPr txBox="1"/>
          <p:nvPr/>
        </p:nvSpPr>
        <p:spPr>
          <a:xfrm>
            <a:off x="315829" y="71156"/>
            <a:ext cx="7695754" cy="369332"/>
          </a:xfrm>
          <a:prstGeom prst="rect">
            <a:avLst/>
          </a:prstGeom>
          <a:noFill/>
        </p:spPr>
        <p:txBody>
          <a:bodyPr wrap="square">
            <a:spAutoFit/>
          </a:bodyPr>
          <a:lstStyle/>
          <a:p>
            <a:r>
              <a:rPr lang="en-IN" b="1" u="sng" dirty="0"/>
              <a:t>Identifying The Outliers (Boxplot):</a:t>
            </a:r>
          </a:p>
        </p:txBody>
      </p:sp>
      <p:pic>
        <p:nvPicPr>
          <p:cNvPr id="8" name="Content Placeholder 4" descr="A diagram of different colored squares&#10;&#10;Description automatically generated">
            <a:extLst>
              <a:ext uri="{FF2B5EF4-FFF2-40B4-BE49-F238E27FC236}">
                <a16:creationId xmlns:a16="http://schemas.microsoft.com/office/drawing/2014/main" id="{90A7AF2D-A9DB-36F6-095A-B5780A2AB988}"/>
              </a:ext>
            </a:extLst>
          </p:cNvPr>
          <p:cNvPicPr>
            <a:picLocks noGrp="1" noChangeAspect="1"/>
          </p:cNvPicPr>
          <p:nvPr/>
        </p:nvPicPr>
        <p:blipFill>
          <a:blip r:embed="rId3"/>
          <a:stretch>
            <a:fillRect/>
          </a:stretch>
        </p:blipFill>
        <p:spPr>
          <a:xfrm>
            <a:off x="315829" y="391328"/>
            <a:ext cx="5863131" cy="3051844"/>
          </a:xfrm>
          <a:prstGeom prst="rect">
            <a:avLst/>
          </a:prstGeom>
        </p:spPr>
      </p:pic>
      <p:sp>
        <p:nvSpPr>
          <p:cNvPr id="3" name="TextBox 2">
            <a:extLst>
              <a:ext uri="{FF2B5EF4-FFF2-40B4-BE49-F238E27FC236}">
                <a16:creationId xmlns:a16="http://schemas.microsoft.com/office/drawing/2014/main" id="{E44C6690-721B-7423-B16B-EDDF439BEDD8}"/>
              </a:ext>
            </a:extLst>
          </p:cNvPr>
          <p:cNvSpPr txBox="1"/>
          <p:nvPr/>
        </p:nvSpPr>
        <p:spPr>
          <a:xfrm>
            <a:off x="315829" y="3414062"/>
            <a:ext cx="6115664" cy="369332"/>
          </a:xfrm>
          <a:prstGeom prst="rect">
            <a:avLst/>
          </a:prstGeom>
          <a:noFill/>
        </p:spPr>
        <p:txBody>
          <a:bodyPr wrap="square">
            <a:spAutoFit/>
          </a:bodyPr>
          <a:lstStyle/>
          <a:p>
            <a:r>
              <a:rPr lang="en-US" sz="1800" b="1" u="sng" dirty="0"/>
              <a:t>Data after Removing Outliers :</a:t>
            </a:r>
            <a:endParaRPr lang="en-IN" sz="1800" b="1" u="sng" dirty="0"/>
          </a:p>
        </p:txBody>
      </p:sp>
      <p:pic>
        <p:nvPicPr>
          <p:cNvPr id="5" name="Picture 4">
            <a:extLst>
              <a:ext uri="{FF2B5EF4-FFF2-40B4-BE49-F238E27FC236}">
                <a16:creationId xmlns:a16="http://schemas.microsoft.com/office/drawing/2014/main" id="{8A4BFF26-B221-9FDD-97AA-A5B6B9B02454}"/>
              </a:ext>
            </a:extLst>
          </p:cNvPr>
          <p:cNvPicPr>
            <a:picLocks noChangeAspect="1"/>
          </p:cNvPicPr>
          <p:nvPr/>
        </p:nvPicPr>
        <p:blipFill>
          <a:blip r:embed="rId4"/>
          <a:stretch>
            <a:fillRect/>
          </a:stretch>
        </p:blipFill>
        <p:spPr>
          <a:xfrm>
            <a:off x="320490" y="3783393"/>
            <a:ext cx="5858470" cy="2878003"/>
          </a:xfrm>
          <a:prstGeom prst="rect">
            <a:avLst/>
          </a:prstGeom>
        </p:spPr>
      </p:pic>
      <p:sp>
        <p:nvSpPr>
          <p:cNvPr id="11" name="TextBox 10">
            <a:extLst>
              <a:ext uri="{FF2B5EF4-FFF2-40B4-BE49-F238E27FC236}">
                <a16:creationId xmlns:a16="http://schemas.microsoft.com/office/drawing/2014/main" id="{6DC171AE-EC30-53E4-20A4-D0CC38FB18C9}"/>
              </a:ext>
            </a:extLst>
          </p:cNvPr>
          <p:cNvSpPr txBox="1"/>
          <p:nvPr/>
        </p:nvSpPr>
        <p:spPr>
          <a:xfrm>
            <a:off x="6792980" y="1134468"/>
            <a:ext cx="2644877" cy="369332"/>
          </a:xfrm>
          <a:prstGeom prst="rect">
            <a:avLst/>
          </a:prstGeom>
          <a:noFill/>
        </p:spPr>
        <p:txBody>
          <a:bodyPr wrap="square">
            <a:spAutoFit/>
          </a:bodyPr>
          <a:lstStyle/>
          <a:p>
            <a:r>
              <a:rPr lang="en-US" sz="1800" b="1" u="sng" dirty="0">
                <a:latin typeface="Times New Roman"/>
                <a:cs typeface="Times New Roman"/>
              </a:rPr>
              <a:t>Removing the outliers:</a:t>
            </a:r>
            <a:endParaRPr lang="en-IN" sz="1800" b="1" u="sng" dirty="0"/>
          </a:p>
        </p:txBody>
      </p:sp>
      <p:sp>
        <p:nvSpPr>
          <p:cNvPr id="13" name="TextBox 12">
            <a:extLst>
              <a:ext uri="{FF2B5EF4-FFF2-40B4-BE49-F238E27FC236}">
                <a16:creationId xmlns:a16="http://schemas.microsoft.com/office/drawing/2014/main" id="{92C523B6-AC97-5FED-1B68-6E13BF2321D9}"/>
              </a:ext>
            </a:extLst>
          </p:cNvPr>
          <p:cNvSpPr txBox="1"/>
          <p:nvPr/>
        </p:nvSpPr>
        <p:spPr>
          <a:xfrm>
            <a:off x="6792980" y="1621397"/>
            <a:ext cx="5010724" cy="3693319"/>
          </a:xfrm>
          <a:prstGeom prst="rect">
            <a:avLst/>
          </a:prstGeom>
          <a:noFill/>
        </p:spPr>
        <p:txBody>
          <a:bodyPr wrap="square">
            <a:spAutoFit/>
          </a:bodyPr>
          <a:lstStyle/>
          <a:p>
            <a:pPr marL="342900" indent="-342900">
              <a:buFont typeface="Arial" panose="020B0604020202020204" pitchFamily="34" charset="0"/>
              <a:buChar char="•"/>
            </a:pPr>
            <a:r>
              <a:rPr lang="en-US" sz="1800" dirty="0">
                <a:latin typeface="Times New Roman"/>
                <a:ea typeface="+mn-lt"/>
                <a:cs typeface="+mn-lt"/>
              </a:rPr>
              <a:t>Removing outliers is an important step in data preprocessing, especially if you want to ensure that your model isn't skewed by extreme values. There are various methods to remove outliers, but one common approach is to use the </a:t>
            </a:r>
            <a:r>
              <a:rPr lang="en-US" sz="1800" b="1" dirty="0">
                <a:latin typeface="Times New Roman"/>
                <a:ea typeface="+mn-lt"/>
                <a:cs typeface="+mn-lt"/>
              </a:rPr>
              <a:t>Interquartile Range (IQR)</a:t>
            </a:r>
            <a:r>
              <a:rPr lang="en-US" sz="1800" dirty="0">
                <a:latin typeface="Times New Roman"/>
                <a:ea typeface="+mn-lt"/>
                <a:cs typeface="+mn-lt"/>
              </a:rPr>
              <a:t> method.</a:t>
            </a:r>
            <a:endParaRPr lang="en-US" sz="1800" dirty="0">
              <a:latin typeface="Times New Roman"/>
              <a:cs typeface="Times New Roman"/>
            </a:endParaRPr>
          </a:p>
          <a:p>
            <a:pPr marL="342900" indent="-342900">
              <a:buFont typeface="Arial" panose="020B0604020202020204" pitchFamily="34" charset="0"/>
              <a:buChar char="•"/>
            </a:pPr>
            <a:r>
              <a:rPr lang="en-US" sz="1800" dirty="0">
                <a:latin typeface="Times New Roman"/>
                <a:ea typeface="+mn-lt"/>
                <a:cs typeface="+mn-lt"/>
              </a:rPr>
              <a:t>The IQR method defines outliers as data points that fall below Q1−1.5×IQRor above Q3+1.5×IQR, where:</a:t>
            </a:r>
            <a:endParaRPr lang="en-US" sz="1800" dirty="0">
              <a:latin typeface="Times New Roman"/>
              <a:cs typeface="Times New Roman"/>
            </a:endParaRPr>
          </a:p>
          <a:p>
            <a:pPr marL="342900" indent="-342900">
              <a:buFont typeface="Arial" panose="020B0604020202020204" pitchFamily="34" charset="0"/>
              <a:buChar char="•"/>
            </a:pPr>
            <a:r>
              <a:rPr lang="en-US" sz="1800" b="1" dirty="0">
                <a:latin typeface="Times New Roman"/>
                <a:ea typeface="+mn-lt"/>
                <a:cs typeface="+mn-lt"/>
              </a:rPr>
              <a:t>Q1</a:t>
            </a:r>
            <a:r>
              <a:rPr lang="en-US" sz="1800" dirty="0">
                <a:latin typeface="Times New Roman"/>
                <a:ea typeface="+mn-lt"/>
                <a:cs typeface="+mn-lt"/>
              </a:rPr>
              <a:t> is the first quartile (25th percentile).</a:t>
            </a:r>
            <a:endParaRPr lang="en-US" sz="1800" dirty="0">
              <a:latin typeface="Times New Roman"/>
              <a:cs typeface="Times New Roman"/>
            </a:endParaRPr>
          </a:p>
          <a:p>
            <a:pPr marL="342900" indent="-342900">
              <a:buFont typeface="Arial" panose="020B0604020202020204" pitchFamily="34" charset="0"/>
              <a:buChar char="•"/>
            </a:pPr>
            <a:r>
              <a:rPr lang="en-US" sz="1800" b="1" dirty="0">
                <a:latin typeface="Times New Roman"/>
                <a:ea typeface="+mn-lt"/>
                <a:cs typeface="+mn-lt"/>
              </a:rPr>
              <a:t>Q3</a:t>
            </a:r>
            <a:r>
              <a:rPr lang="en-US" sz="1800" dirty="0">
                <a:latin typeface="Times New Roman"/>
                <a:ea typeface="+mn-lt"/>
                <a:cs typeface="+mn-lt"/>
              </a:rPr>
              <a:t> is the third quartile (75th percentile).</a:t>
            </a:r>
            <a:endParaRPr lang="en-US" sz="1800" dirty="0">
              <a:latin typeface="Times New Roman"/>
              <a:cs typeface="Times New Roman"/>
            </a:endParaRPr>
          </a:p>
          <a:p>
            <a:pPr marL="342900" indent="-342900">
              <a:buFont typeface="Arial" panose="020B0604020202020204" pitchFamily="34" charset="0"/>
              <a:buChar char="•"/>
            </a:pPr>
            <a:r>
              <a:rPr lang="en-US" sz="1800" b="1" dirty="0">
                <a:latin typeface="Times New Roman"/>
                <a:ea typeface="+mn-lt"/>
                <a:cs typeface="+mn-lt"/>
              </a:rPr>
              <a:t>IQR</a:t>
            </a:r>
            <a:r>
              <a:rPr lang="en-US" sz="1800" dirty="0">
                <a:latin typeface="Times New Roman"/>
                <a:ea typeface="+mn-lt"/>
                <a:cs typeface="+mn-lt"/>
              </a:rPr>
              <a:t> is the interquartile range, calculated as Q3−Q1.</a:t>
            </a:r>
            <a:endParaRPr lang="en-US" sz="1800" dirty="0">
              <a:latin typeface="Times New Roman"/>
              <a:cs typeface="Times New Roman"/>
            </a:endParaRPr>
          </a:p>
        </p:txBody>
      </p:sp>
      <p:pic>
        <p:nvPicPr>
          <p:cNvPr id="14" name="Picture 13">
            <a:extLst>
              <a:ext uri="{FF2B5EF4-FFF2-40B4-BE49-F238E27FC236}">
                <a16:creationId xmlns:a16="http://schemas.microsoft.com/office/drawing/2014/main" id="{65DAA09D-27DB-DBEF-B529-3EEA196E3C75}"/>
              </a:ext>
            </a:extLst>
          </p:cNvPr>
          <p:cNvPicPr>
            <a:picLocks noChangeAspect="1"/>
          </p:cNvPicPr>
          <p:nvPr/>
        </p:nvPicPr>
        <p:blipFill>
          <a:blip r:embed="rId5"/>
          <a:stretch>
            <a:fillRect/>
          </a:stretch>
        </p:blipFill>
        <p:spPr>
          <a:xfrm>
            <a:off x="6792980" y="5549910"/>
            <a:ext cx="5082081" cy="466120"/>
          </a:xfrm>
          <a:prstGeom prst="rect">
            <a:avLst/>
          </a:prstGeom>
          <a:solidFill>
            <a:schemeClr val="tx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2272817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B796AC-A4A4-F471-FB01-E690A6335632}"/>
              </a:ext>
            </a:extLst>
          </p:cNvPr>
          <p:cNvSpPr txBox="1"/>
          <p:nvPr/>
        </p:nvSpPr>
        <p:spPr>
          <a:xfrm>
            <a:off x="842210" y="761818"/>
            <a:ext cx="6112042" cy="461665"/>
          </a:xfrm>
          <a:prstGeom prst="rect">
            <a:avLst/>
          </a:prstGeom>
          <a:noFill/>
        </p:spPr>
        <p:txBody>
          <a:bodyPr wrap="square">
            <a:spAutoFit/>
          </a:bodyPr>
          <a:lstStyle/>
          <a:p>
            <a:r>
              <a:rPr lang="en-US" sz="2400" b="1" u="sng" dirty="0"/>
              <a:t>Distribution of the Data:</a:t>
            </a:r>
            <a:endParaRPr lang="en-IN" sz="2400" b="1" u="sng" dirty="0"/>
          </a:p>
        </p:txBody>
      </p:sp>
      <p:pic>
        <p:nvPicPr>
          <p:cNvPr id="5" name="Content Placeholder 3" descr="A graph of a distribution of power generated&#10;&#10;Description automatically generated">
            <a:extLst>
              <a:ext uri="{FF2B5EF4-FFF2-40B4-BE49-F238E27FC236}">
                <a16:creationId xmlns:a16="http://schemas.microsoft.com/office/drawing/2014/main" id="{DF2F027C-FBA7-D44F-C75F-FAE8E721FAB4}"/>
              </a:ext>
            </a:extLst>
          </p:cNvPr>
          <p:cNvPicPr>
            <a:picLocks noGrp="1" noChangeAspect="1"/>
          </p:cNvPicPr>
          <p:nvPr/>
        </p:nvPicPr>
        <p:blipFill>
          <a:blip r:embed="rId2"/>
          <a:stretch>
            <a:fillRect/>
          </a:stretch>
        </p:blipFill>
        <p:spPr>
          <a:xfrm>
            <a:off x="842210" y="1346593"/>
            <a:ext cx="5342279" cy="4552761"/>
          </a:xfrm>
          <a:prstGeom prst="rect">
            <a:avLst/>
          </a:prstGeom>
        </p:spPr>
      </p:pic>
      <p:sp>
        <p:nvSpPr>
          <p:cNvPr id="3" name="TextBox 2">
            <a:extLst>
              <a:ext uri="{FF2B5EF4-FFF2-40B4-BE49-F238E27FC236}">
                <a16:creationId xmlns:a16="http://schemas.microsoft.com/office/drawing/2014/main" id="{0B6E923F-382A-04F7-0A72-4217B0E84F1E}"/>
              </a:ext>
            </a:extLst>
          </p:cNvPr>
          <p:cNvSpPr txBox="1"/>
          <p:nvPr/>
        </p:nvSpPr>
        <p:spPr>
          <a:xfrm>
            <a:off x="6607277" y="1346593"/>
            <a:ext cx="4831002" cy="4524315"/>
          </a:xfrm>
          <a:prstGeom prst="rect">
            <a:avLst/>
          </a:prstGeom>
          <a:noFill/>
        </p:spPr>
        <p:txBody>
          <a:bodyPr wrap="square">
            <a:spAutoFit/>
          </a:bodyPr>
          <a:lstStyle/>
          <a:p>
            <a:r>
              <a:rPr lang="en-IN" b="1" dirty="0"/>
              <a:t>Skewness of the Distribution</a:t>
            </a:r>
            <a:r>
              <a:rPr lang="en-IN" dirty="0"/>
              <a:t>: </a:t>
            </a:r>
            <a:r>
              <a:rPr lang="en-US" dirty="0"/>
              <a:t>The distribution is </a:t>
            </a:r>
            <a:r>
              <a:rPr lang="en-US" b="1" dirty="0"/>
              <a:t>heavily right-skewed</a:t>
            </a:r>
            <a:r>
              <a:rPr lang="en-US" dirty="0"/>
              <a:t> (positive skew). This suggests that </a:t>
            </a:r>
            <a:r>
              <a:rPr lang="en-US" b="1" dirty="0"/>
              <a:t>low power generation</a:t>
            </a:r>
            <a:r>
              <a:rPr lang="en-US" dirty="0"/>
              <a:t> is much more common, and </a:t>
            </a:r>
            <a:r>
              <a:rPr lang="en-US" b="1" dirty="0"/>
              <a:t>high power generation events are rare</a:t>
            </a:r>
            <a:r>
              <a:rPr lang="en-US" dirty="0"/>
              <a:t>.</a:t>
            </a:r>
          </a:p>
          <a:p>
            <a:endParaRPr lang="en-US" dirty="0"/>
          </a:p>
          <a:p>
            <a:r>
              <a:rPr lang="en-IN" b="1" dirty="0"/>
              <a:t>Outliers</a:t>
            </a:r>
            <a:r>
              <a:rPr lang="en-IN" dirty="0"/>
              <a:t>: </a:t>
            </a:r>
            <a:r>
              <a:rPr lang="en-US" dirty="0"/>
              <a:t>The few bars on the right side (beyond 25,000) could be considered </a:t>
            </a:r>
            <a:r>
              <a:rPr lang="en-US" b="1" dirty="0"/>
              <a:t>outliers</a:t>
            </a:r>
            <a:r>
              <a:rPr lang="en-US" dirty="0"/>
              <a:t>. These represent rare occasions when solar power generation is exceptionally high, likely under optimal conditions.</a:t>
            </a:r>
          </a:p>
          <a:p>
            <a:pPr>
              <a:buFont typeface="Arial" panose="020B0604020202020204" pitchFamily="34" charset="0"/>
              <a:buChar char="•"/>
            </a:pPr>
            <a:endParaRPr lang="en-US" dirty="0"/>
          </a:p>
          <a:p>
            <a:r>
              <a:rPr lang="en-IN" b="1" dirty="0"/>
              <a:t>Variability</a:t>
            </a:r>
            <a:r>
              <a:rPr lang="en-IN" dirty="0"/>
              <a:t>: </a:t>
            </a:r>
            <a:r>
              <a:rPr lang="en-US" dirty="0"/>
              <a:t>There is a wide range of power generation values in the tail, suggesting high variability in the amount of power generated on different days.</a:t>
            </a:r>
            <a:endParaRPr lang="en-IN" dirty="0"/>
          </a:p>
        </p:txBody>
      </p:sp>
    </p:spTree>
    <p:extLst>
      <p:ext uri="{BB962C8B-B14F-4D97-AF65-F5344CB8AC3E}">
        <p14:creationId xmlns:p14="http://schemas.microsoft.com/office/powerpoint/2010/main" val="1535912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7A28E3-639E-ED14-DD8D-49E58D375F73}"/>
              </a:ext>
            </a:extLst>
          </p:cNvPr>
          <p:cNvSpPr txBox="1"/>
          <p:nvPr/>
        </p:nvSpPr>
        <p:spPr>
          <a:xfrm>
            <a:off x="1347019" y="1986116"/>
            <a:ext cx="9881419" cy="3956468"/>
          </a:xfrm>
          <a:prstGeom prst="rect">
            <a:avLst/>
          </a:prstGeom>
          <a:noFill/>
        </p:spPr>
        <p:txBody>
          <a:bodyPr wrap="square" numCol="2">
            <a:spAutoFit/>
          </a:bodyPr>
          <a:lstStyle/>
          <a:p>
            <a:pPr marL="342900" indent="-342900" algn="l">
              <a:lnSpc>
                <a:spcPct val="150000"/>
              </a:lnSpc>
              <a:buFont typeface="Arial" panose="020B0604020202020204" pitchFamily="34" charset="0"/>
              <a:buChar char="•"/>
            </a:pPr>
            <a:r>
              <a:rPr lang="en-US" sz="2400" dirty="0"/>
              <a:t>Linear Regression </a:t>
            </a:r>
          </a:p>
          <a:p>
            <a:pPr marL="342900" indent="-342900" algn="l">
              <a:lnSpc>
                <a:spcPct val="150000"/>
              </a:lnSpc>
              <a:buFont typeface="Arial" panose="020B0604020202020204" pitchFamily="34" charset="0"/>
              <a:buChar char="•"/>
            </a:pPr>
            <a:r>
              <a:rPr lang="en-US" sz="2400" dirty="0"/>
              <a:t>Ridge Regression</a:t>
            </a:r>
          </a:p>
          <a:p>
            <a:pPr marL="342900" indent="-342900" algn="l">
              <a:lnSpc>
                <a:spcPct val="150000"/>
              </a:lnSpc>
              <a:buFont typeface="Arial" panose="020B0604020202020204" pitchFamily="34" charset="0"/>
              <a:buChar char="•"/>
            </a:pPr>
            <a:r>
              <a:rPr lang="en-US" sz="2400" dirty="0"/>
              <a:t>Lasso Regression </a:t>
            </a:r>
          </a:p>
          <a:p>
            <a:pPr marL="342900" indent="-342900" algn="l">
              <a:lnSpc>
                <a:spcPct val="150000"/>
              </a:lnSpc>
              <a:buFont typeface="Arial" panose="020B0604020202020204" pitchFamily="34" charset="0"/>
              <a:buChar char="•"/>
            </a:pPr>
            <a:r>
              <a:rPr lang="en-US" sz="2400" dirty="0" err="1"/>
              <a:t>ElasticNetCV</a:t>
            </a:r>
            <a:r>
              <a:rPr lang="en-US" sz="2400" dirty="0"/>
              <a:t> Regression</a:t>
            </a:r>
          </a:p>
          <a:p>
            <a:pPr marL="342900" indent="-342900" algn="l">
              <a:lnSpc>
                <a:spcPct val="150000"/>
              </a:lnSpc>
              <a:buFont typeface="Arial" panose="020B0604020202020204" pitchFamily="34" charset="0"/>
              <a:buChar char="•"/>
            </a:pPr>
            <a:r>
              <a:rPr lang="en-US" sz="2400" dirty="0"/>
              <a:t>Decision Tree</a:t>
            </a:r>
          </a:p>
          <a:p>
            <a:pPr marL="342900" indent="-342900" algn="l">
              <a:lnSpc>
                <a:spcPct val="150000"/>
              </a:lnSpc>
              <a:buFont typeface="Arial" panose="020B0604020202020204" pitchFamily="34" charset="0"/>
              <a:buChar char="•"/>
            </a:pPr>
            <a:r>
              <a:rPr lang="en-US" sz="2400" dirty="0"/>
              <a:t>Random Forest </a:t>
            </a:r>
          </a:p>
          <a:p>
            <a:pPr marL="342900" indent="-342900" algn="l">
              <a:lnSpc>
                <a:spcPct val="150000"/>
              </a:lnSpc>
              <a:buFont typeface="Arial" panose="020B0604020202020204" pitchFamily="34" charset="0"/>
              <a:buChar char="•"/>
            </a:pPr>
            <a:r>
              <a:rPr lang="en-US" sz="2400" dirty="0"/>
              <a:t>Support Vector Regressor (SVR)</a:t>
            </a:r>
          </a:p>
          <a:p>
            <a:pPr marL="342900" indent="-342900" algn="l">
              <a:lnSpc>
                <a:spcPct val="150000"/>
              </a:lnSpc>
              <a:buFont typeface="Arial" panose="020B0604020202020204" pitchFamily="34" charset="0"/>
              <a:buChar char="•"/>
            </a:pPr>
            <a:r>
              <a:rPr lang="en-US" sz="2400" dirty="0"/>
              <a:t>Gradient Boosting Regressor</a:t>
            </a:r>
          </a:p>
          <a:p>
            <a:pPr marL="342900" indent="-342900" algn="l">
              <a:lnSpc>
                <a:spcPct val="150000"/>
              </a:lnSpc>
              <a:buFont typeface="Arial" panose="020B0604020202020204" pitchFamily="34" charset="0"/>
              <a:buChar char="•"/>
            </a:pPr>
            <a:r>
              <a:rPr lang="en-US" sz="2400" dirty="0" err="1"/>
              <a:t>XGBoost</a:t>
            </a:r>
            <a:r>
              <a:rPr lang="en-US" sz="2400" dirty="0"/>
              <a:t> Regressor</a:t>
            </a:r>
          </a:p>
          <a:p>
            <a:pPr marL="342900" indent="-342900" algn="l">
              <a:lnSpc>
                <a:spcPct val="150000"/>
              </a:lnSpc>
              <a:buFont typeface="Arial" panose="020B0604020202020204" pitchFamily="34" charset="0"/>
              <a:buChar char="•"/>
            </a:pPr>
            <a:r>
              <a:rPr lang="en-US" sz="2400" dirty="0"/>
              <a:t>K-Nearest Neighbors Regressor</a:t>
            </a:r>
          </a:p>
          <a:p>
            <a:pPr marL="342900" indent="-342900" algn="l">
              <a:lnSpc>
                <a:spcPct val="150000"/>
              </a:lnSpc>
              <a:buFont typeface="Arial" panose="020B0604020202020204" pitchFamily="34" charset="0"/>
              <a:buChar char="•"/>
            </a:pPr>
            <a:r>
              <a:rPr lang="en-US" sz="2400" dirty="0"/>
              <a:t>Bayesian Ridge Regression</a:t>
            </a:r>
          </a:p>
          <a:p>
            <a:pPr marL="342900" indent="-342900" algn="l">
              <a:lnSpc>
                <a:spcPct val="150000"/>
              </a:lnSpc>
              <a:buFont typeface="Arial" panose="020B0604020202020204" pitchFamily="34" charset="0"/>
              <a:buChar char="•"/>
            </a:pPr>
            <a:r>
              <a:rPr lang="en-US" sz="2400" dirty="0"/>
              <a:t>Neural Network Regression</a:t>
            </a:r>
          </a:p>
          <a:p>
            <a:pPr marL="342900" indent="-342900" algn="l">
              <a:lnSpc>
                <a:spcPct val="150000"/>
              </a:lnSpc>
              <a:buFont typeface="Arial" panose="020B0604020202020204" pitchFamily="34" charset="0"/>
              <a:buChar char="•"/>
            </a:pPr>
            <a:r>
              <a:rPr lang="en-US" sz="2400" dirty="0"/>
              <a:t>Huber Regression</a:t>
            </a:r>
          </a:p>
        </p:txBody>
      </p:sp>
      <p:sp>
        <p:nvSpPr>
          <p:cNvPr id="8" name="TextBox 7">
            <a:extLst>
              <a:ext uri="{FF2B5EF4-FFF2-40B4-BE49-F238E27FC236}">
                <a16:creationId xmlns:a16="http://schemas.microsoft.com/office/drawing/2014/main" id="{3C64F536-B652-359F-7B7F-EC81C8ABBE47}"/>
              </a:ext>
            </a:extLst>
          </p:cNvPr>
          <p:cNvSpPr txBox="1"/>
          <p:nvPr/>
        </p:nvSpPr>
        <p:spPr>
          <a:xfrm>
            <a:off x="3038168" y="1054198"/>
            <a:ext cx="6115664" cy="646331"/>
          </a:xfrm>
          <a:prstGeom prst="rect">
            <a:avLst/>
          </a:prstGeom>
          <a:noFill/>
        </p:spPr>
        <p:txBody>
          <a:bodyPr wrap="square">
            <a:spAutoFit/>
          </a:bodyPr>
          <a:lstStyle/>
          <a:p>
            <a:r>
              <a:rPr lang="en-US" sz="3600" b="1" u="sng" dirty="0"/>
              <a:t>MODEL SELECTION</a:t>
            </a:r>
            <a:endParaRPr lang="en-IN" sz="3600" dirty="0"/>
          </a:p>
        </p:txBody>
      </p:sp>
    </p:spTree>
    <p:extLst>
      <p:ext uri="{BB962C8B-B14F-4D97-AF65-F5344CB8AC3E}">
        <p14:creationId xmlns:p14="http://schemas.microsoft.com/office/powerpoint/2010/main" val="2043986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625870-4141-EE2B-5DE8-1371C192DA1D}"/>
              </a:ext>
            </a:extLst>
          </p:cNvPr>
          <p:cNvSpPr txBox="1"/>
          <p:nvPr/>
        </p:nvSpPr>
        <p:spPr>
          <a:xfrm>
            <a:off x="804883" y="569031"/>
            <a:ext cx="8559889" cy="369332"/>
          </a:xfrm>
          <a:prstGeom prst="rect">
            <a:avLst/>
          </a:prstGeom>
          <a:noFill/>
        </p:spPr>
        <p:txBody>
          <a:bodyPr wrap="square">
            <a:spAutoFit/>
          </a:bodyPr>
          <a:lstStyle/>
          <a:p>
            <a:r>
              <a:rPr lang="en-US" b="1" u="sng" dirty="0">
                <a:latin typeface="Times New Roman"/>
                <a:cs typeface="Times New Roman"/>
              </a:rPr>
              <a:t>1. Feature Selection and Engineering:</a:t>
            </a:r>
            <a:endParaRPr lang="en-IN" b="1" u="sng" dirty="0"/>
          </a:p>
        </p:txBody>
      </p:sp>
      <p:sp>
        <p:nvSpPr>
          <p:cNvPr id="6" name="TextBox 5">
            <a:extLst>
              <a:ext uri="{FF2B5EF4-FFF2-40B4-BE49-F238E27FC236}">
                <a16:creationId xmlns:a16="http://schemas.microsoft.com/office/drawing/2014/main" id="{D03C2371-FEEB-25AF-FF5C-F7250DCBF777}"/>
              </a:ext>
            </a:extLst>
          </p:cNvPr>
          <p:cNvSpPr txBox="1"/>
          <p:nvPr/>
        </p:nvSpPr>
        <p:spPr>
          <a:xfrm>
            <a:off x="804883" y="843026"/>
            <a:ext cx="10709531" cy="830997"/>
          </a:xfrm>
          <a:prstGeom prst="rect">
            <a:avLst/>
          </a:prstGeom>
          <a:noFill/>
        </p:spPr>
        <p:txBody>
          <a:bodyPr wrap="square">
            <a:spAutoFit/>
          </a:bodyPr>
          <a:lstStyle/>
          <a:p>
            <a:pPr marL="342900" indent="-342900">
              <a:buFont typeface="Arial" panose="020B0604020202020204" pitchFamily="34" charset="0"/>
              <a:buChar char="•"/>
            </a:pPr>
            <a:r>
              <a:rPr lang="en-US" sz="1600" dirty="0">
                <a:latin typeface="Times New Roman"/>
                <a:cs typeface="Times New Roman"/>
              </a:rPr>
              <a:t>Identify and select the most relevant features from the dataset that will be used to train the model.</a:t>
            </a:r>
          </a:p>
          <a:p>
            <a:pPr marL="342900" indent="-342900">
              <a:buFont typeface="Arial" panose="020B0604020202020204" pitchFamily="34" charset="0"/>
              <a:buChar char="•"/>
            </a:pPr>
            <a:r>
              <a:rPr lang="en-US" sz="1600" dirty="0">
                <a:latin typeface="Times New Roman"/>
                <a:cs typeface="Times New Roman"/>
              </a:rPr>
              <a:t>Proper feature selection improves model performance by eliminating irrelevant or redundant data, which can reduce overfitting and enhance model interpretability.</a:t>
            </a:r>
          </a:p>
        </p:txBody>
      </p:sp>
      <p:sp>
        <p:nvSpPr>
          <p:cNvPr id="5" name="TextBox 4">
            <a:extLst>
              <a:ext uri="{FF2B5EF4-FFF2-40B4-BE49-F238E27FC236}">
                <a16:creationId xmlns:a16="http://schemas.microsoft.com/office/drawing/2014/main" id="{94DB0BC6-EF11-1C53-AC70-182603EB2ECB}"/>
              </a:ext>
            </a:extLst>
          </p:cNvPr>
          <p:cNvSpPr txBox="1"/>
          <p:nvPr/>
        </p:nvSpPr>
        <p:spPr>
          <a:xfrm>
            <a:off x="804883" y="1585344"/>
            <a:ext cx="6115664" cy="369332"/>
          </a:xfrm>
          <a:prstGeom prst="rect">
            <a:avLst/>
          </a:prstGeom>
          <a:noFill/>
        </p:spPr>
        <p:txBody>
          <a:bodyPr wrap="square">
            <a:spAutoFit/>
          </a:bodyPr>
          <a:lstStyle/>
          <a:p>
            <a:r>
              <a:rPr lang="en-US" b="1" u="sng" dirty="0">
                <a:latin typeface="Times New Roman"/>
                <a:cs typeface="Times New Roman"/>
              </a:rPr>
              <a:t>2. Splitting the Data:</a:t>
            </a:r>
            <a:endParaRPr lang="en-IN" b="1" u="sng" dirty="0"/>
          </a:p>
        </p:txBody>
      </p:sp>
      <p:sp>
        <p:nvSpPr>
          <p:cNvPr id="8" name="TextBox 7">
            <a:extLst>
              <a:ext uri="{FF2B5EF4-FFF2-40B4-BE49-F238E27FC236}">
                <a16:creationId xmlns:a16="http://schemas.microsoft.com/office/drawing/2014/main" id="{87E1C6D3-A723-2D57-4EDC-4148D4977D4A}"/>
              </a:ext>
            </a:extLst>
          </p:cNvPr>
          <p:cNvSpPr txBox="1"/>
          <p:nvPr/>
        </p:nvSpPr>
        <p:spPr>
          <a:xfrm>
            <a:off x="804883" y="1868924"/>
            <a:ext cx="10492381" cy="1107996"/>
          </a:xfrm>
          <a:prstGeom prst="rect">
            <a:avLst/>
          </a:prstGeom>
          <a:noFill/>
        </p:spPr>
        <p:txBody>
          <a:bodyPr wrap="square">
            <a:spAutoFit/>
          </a:bodyPr>
          <a:lstStyle/>
          <a:p>
            <a:pPr marL="342900" indent="-342900">
              <a:buFont typeface="Arial" panose="020B0604020202020204" pitchFamily="34" charset="0"/>
              <a:buChar char="•"/>
            </a:pPr>
            <a:r>
              <a:rPr lang="en-US" sz="1600" dirty="0">
                <a:latin typeface="Times New Roman"/>
                <a:cs typeface="Times New Roman"/>
              </a:rPr>
              <a:t>Split the dataset into training and testing sets.</a:t>
            </a:r>
          </a:p>
          <a:p>
            <a:pPr marL="342900" indent="-342900">
              <a:buFont typeface="Arial" panose="020B0604020202020204" pitchFamily="34" charset="0"/>
              <a:buChar char="•"/>
            </a:pPr>
            <a:r>
              <a:rPr lang="en-US" sz="1600" dirty="0">
                <a:latin typeface="Times New Roman"/>
                <a:cs typeface="Times New Roman"/>
              </a:rPr>
              <a:t>This step ensures that the model is trained on one subset of data and validated on another to evaluate its performance on unseen data.</a:t>
            </a:r>
          </a:p>
          <a:p>
            <a:pPr marL="342900" indent="-342900">
              <a:buFont typeface="Arial" panose="020B0604020202020204" pitchFamily="34" charset="0"/>
              <a:buChar char="•"/>
            </a:pPr>
            <a:r>
              <a:rPr lang="en-US" sz="1600" dirty="0">
                <a:latin typeface="Times New Roman"/>
                <a:cs typeface="Times New Roman"/>
              </a:rPr>
              <a:t>Common practice is to split data into 70% for training and 30% for testing, but this can vary.</a:t>
            </a:r>
          </a:p>
        </p:txBody>
      </p:sp>
      <p:sp>
        <p:nvSpPr>
          <p:cNvPr id="3" name="TextBox 2">
            <a:extLst>
              <a:ext uri="{FF2B5EF4-FFF2-40B4-BE49-F238E27FC236}">
                <a16:creationId xmlns:a16="http://schemas.microsoft.com/office/drawing/2014/main" id="{31AD63C3-65C6-2CCC-F7D5-6585AABC38D9}"/>
              </a:ext>
            </a:extLst>
          </p:cNvPr>
          <p:cNvSpPr txBox="1"/>
          <p:nvPr/>
        </p:nvSpPr>
        <p:spPr>
          <a:xfrm>
            <a:off x="804883" y="2872147"/>
            <a:ext cx="6115664" cy="369332"/>
          </a:xfrm>
          <a:prstGeom prst="rect">
            <a:avLst/>
          </a:prstGeom>
          <a:noFill/>
        </p:spPr>
        <p:txBody>
          <a:bodyPr wrap="square">
            <a:spAutoFit/>
          </a:bodyPr>
          <a:lstStyle/>
          <a:p>
            <a:r>
              <a:rPr lang="en-US" sz="1800" b="1" u="sng" dirty="0">
                <a:latin typeface="Times New Roman"/>
                <a:cs typeface="Times New Roman"/>
              </a:rPr>
              <a:t>3. Model Initialization:</a:t>
            </a:r>
            <a:endParaRPr lang="en-IN" sz="1800" b="1" u="sng" dirty="0"/>
          </a:p>
        </p:txBody>
      </p:sp>
      <p:sp>
        <p:nvSpPr>
          <p:cNvPr id="9" name="TextBox 8">
            <a:extLst>
              <a:ext uri="{FF2B5EF4-FFF2-40B4-BE49-F238E27FC236}">
                <a16:creationId xmlns:a16="http://schemas.microsoft.com/office/drawing/2014/main" id="{862254A8-1DFE-D95F-DE2F-E0DAC13DCEC5}"/>
              </a:ext>
            </a:extLst>
          </p:cNvPr>
          <p:cNvSpPr txBox="1"/>
          <p:nvPr/>
        </p:nvSpPr>
        <p:spPr>
          <a:xfrm>
            <a:off x="804883" y="3160240"/>
            <a:ext cx="10492380" cy="830997"/>
          </a:xfrm>
          <a:prstGeom prst="rect">
            <a:avLst/>
          </a:prstGeom>
          <a:noFill/>
        </p:spPr>
        <p:txBody>
          <a:bodyPr wrap="square">
            <a:spAutoFit/>
          </a:bodyPr>
          <a:lstStyle/>
          <a:p>
            <a:pPr marL="342000" indent="-342000">
              <a:buFont typeface="Arial" panose="020B0604020202020204" pitchFamily="34" charset="0"/>
              <a:buChar char="•"/>
            </a:pPr>
            <a:r>
              <a:rPr lang="en-US" sz="1600" dirty="0">
                <a:latin typeface="Times New Roman"/>
                <a:cs typeface="Times New Roman"/>
              </a:rPr>
              <a:t>Objective: Initialize the Linear Regression model.</a:t>
            </a:r>
          </a:p>
          <a:p>
            <a:pPr marL="342000" indent="-342000">
              <a:buFont typeface="Arial" panose="020B0604020202020204" pitchFamily="34" charset="0"/>
              <a:buChar char="•"/>
            </a:pPr>
            <a:r>
              <a:rPr lang="en-US" sz="1600" dirty="0">
                <a:latin typeface="Times New Roman"/>
                <a:cs typeface="Times New Roman"/>
              </a:rPr>
              <a:t>Why It's Needed: Linear Regression is a simple and interpretable model, suitable for problems where the relationship between the dependent and independent variables is assumed to be linear.</a:t>
            </a:r>
          </a:p>
        </p:txBody>
      </p:sp>
      <p:sp>
        <p:nvSpPr>
          <p:cNvPr id="11" name="TextBox 10">
            <a:extLst>
              <a:ext uri="{FF2B5EF4-FFF2-40B4-BE49-F238E27FC236}">
                <a16:creationId xmlns:a16="http://schemas.microsoft.com/office/drawing/2014/main" id="{4549EB4B-8697-5EB9-1869-469802C0B3AE}"/>
              </a:ext>
            </a:extLst>
          </p:cNvPr>
          <p:cNvSpPr txBox="1"/>
          <p:nvPr/>
        </p:nvSpPr>
        <p:spPr>
          <a:xfrm>
            <a:off x="804883" y="3941276"/>
            <a:ext cx="6115664" cy="369332"/>
          </a:xfrm>
          <a:prstGeom prst="rect">
            <a:avLst/>
          </a:prstGeom>
          <a:noFill/>
        </p:spPr>
        <p:txBody>
          <a:bodyPr wrap="square">
            <a:spAutoFit/>
          </a:bodyPr>
          <a:lstStyle/>
          <a:p>
            <a:r>
              <a:rPr lang="en-US" sz="1800" b="1" u="sng" dirty="0">
                <a:latin typeface="Times New Roman"/>
                <a:cs typeface="Times New Roman"/>
              </a:rPr>
              <a:t>4. Model Training :</a:t>
            </a:r>
            <a:endParaRPr lang="en-IN" sz="1800" b="1" u="sng" dirty="0"/>
          </a:p>
        </p:txBody>
      </p:sp>
      <p:sp>
        <p:nvSpPr>
          <p:cNvPr id="13" name="TextBox 12">
            <a:extLst>
              <a:ext uri="{FF2B5EF4-FFF2-40B4-BE49-F238E27FC236}">
                <a16:creationId xmlns:a16="http://schemas.microsoft.com/office/drawing/2014/main" id="{9BF6F5CB-5C2A-2637-6CDC-9630CA98D7DD}"/>
              </a:ext>
            </a:extLst>
          </p:cNvPr>
          <p:cNvSpPr txBox="1"/>
          <p:nvPr/>
        </p:nvSpPr>
        <p:spPr>
          <a:xfrm>
            <a:off x="804882" y="4275535"/>
            <a:ext cx="10492379" cy="830997"/>
          </a:xfrm>
          <a:prstGeom prst="rect">
            <a:avLst/>
          </a:prstGeom>
          <a:noFill/>
        </p:spPr>
        <p:txBody>
          <a:bodyPr wrap="square">
            <a:spAutoFit/>
          </a:bodyPr>
          <a:lstStyle/>
          <a:p>
            <a:pPr marL="342900" indent="-342900">
              <a:buFont typeface="Arial" panose="020B0604020202020204" pitchFamily="34" charset="0"/>
              <a:buChar char="•"/>
            </a:pPr>
            <a:r>
              <a:rPr lang="en-US" sz="1600" dirty="0">
                <a:latin typeface="Times New Roman"/>
                <a:cs typeface="Times New Roman"/>
              </a:rPr>
              <a:t>Objective: Train the model using the training data.</a:t>
            </a:r>
          </a:p>
          <a:p>
            <a:pPr marL="342900" indent="-342900">
              <a:buFont typeface="Arial" panose="020B0604020202020204" pitchFamily="34" charset="0"/>
              <a:buChar char="•"/>
            </a:pPr>
            <a:r>
              <a:rPr lang="en-US" sz="1600" dirty="0">
                <a:latin typeface="Times New Roman"/>
                <a:cs typeface="Times New Roman"/>
              </a:rPr>
              <a:t>Why It's Needed: The model learns the relationship between the features and the target variable during training, adjusting its parameters to minimize the error.</a:t>
            </a:r>
          </a:p>
        </p:txBody>
      </p:sp>
      <p:sp>
        <p:nvSpPr>
          <p:cNvPr id="15" name="TextBox 14">
            <a:extLst>
              <a:ext uri="{FF2B5EF4-FFF2-40B4-BE49-F238E27FC236}">
                <a16:creationId xmlns:a16="http://schemas.microsoft.com/office/drawing/2014/main" id="{AAA99C83-E8B6-9E8A-97B8-209BE3EA8804}"/>
              </a:ext>
            </a:extLst>
          </p:cNvPr>
          <p:cNvSpPr txBox="1"/>
          <p:nvPr/>
        </p:nvSpPr>
        <p:spPr>
          <a:xfrm>
            <a:off x="804883" y="5057355"/>
            <a:ext cx="6115664" cy="369332"/>
          </a:xfrm>
          <a:prstGeom prst="rect">
            <a:avLst/>
          </a:prstGeom>
          <a:noFill/>
        </p:spPr>
        <p:txBody>
          <a:bodyPr wrap="square">
            <a:spAutoFit/>
          </a:bodyPr>
          <a:lstStyle/>
          <a:p>
            <a:r>
              <a:rPr lang="en-US" sz="1800" b="1" u="sng" dirty="0">
                <a:latin typeface="Times New Roman"/>
                <a:cs typeface="Times New Roman"/>
              </a:rPr>
              <a:t>5. Model Prediction:</a:t>
            </a:r>
            <a:endParaRPr lang="en-IN" sz="1800" b="1" u="sng" dirty="0"/>
          </a:p>
        </p:txBody>
      </p:sp>
      <p:sp>
        <p:nvSpPr>
          <p:cNvPr id="17" name="TextBox 16">
            <a:extLst>
              <a:ext uri="{FF2B5EF4-FFF2-40B4-BE49-F238E27FC236}">
                <a16:creationId xmlns:a16="http://schemas.microsoft.com/office/drawing/2014/main" id="{8C906E96-C25C-9822-3A5B-EA382D686C75}"/>
              </a:ext>
            </a:extLst>
          </p:cNvPr>
          <p:cNvSpPr txBox="1"/>
          <p:nvPr/>
        </p:nvSpPr>
        <p:spPr>
          <a:xfrm>
            <a:off x="804880" y="5359338"/>
            <a:ext cx="9302681" cy="584775"/>
          </a:xfrm>
          <a:prstGeom prst="rect">
            <a:avLst/>
          </a:prstGeom>
          <a:noFill/>
        </p:spPr>
        <p:txBody>
          <a:bodyPr wrap="square">
            <a:spAutoFit/>
          </a:bodyPr>
          <a:lstStyle/>
          <a:p>
            <a:pPr marL="342900" indent="-342900">
              <a:buFont typeface="Arial" panose="020B0604020202020204" pitchFamily="34" charset="0"/>
              <a:buChar char="•"/>
            </a:pPr>
            <a:r>
              <a:rPr lang="en-US" sz="1600" dirty="0">
                <a:latin typeface="Times New Roman"/>
                <a:cs typeface="Times New Roman"/>
              </a:rPr>
              <a:t>Objective: Use the trained model to make predictions on the test set.</a:t>
            </a:r>
          </a:p>
          <a:p>
            <a:pPr marL="342900" indent="-342900">
              <a:buFont typeface="Arial" panose="020B0604020202020204" pitchFamily="34" charset="0"/>
              <a:buChar char="•"/>
            </a:pPr>
            <a:r>
              <a:rPr lang="en-US" sz="1600" dirty="0">
                <a:latin typeface="Times New Roman"/>
                <a:cs typeface="Times New Roman"/>
              </a:rPr>
              <a:t>Why It's Needed: This step helps you evaluate how well the model generalizes to unseen data.</a:t>
            </a:r>
          </a:p>
        </p:txBody>
      </p:sp>
    </p:spTree>
    <p:extLst>
      <p:ext uri="{BB962C8B-B14F-4D97-AF65-F5344CB8AC3E}">
        <p14:creationId xmlns:p14="http://schemas.microsoft.com/office/powerpoint/2010/main" val="2031474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625870-4141-EE2B-5DE8-1371C192DA1D}"/>
              </a:ext>
            </a:extLst>
          </p:cNvPr>
          <p:cNvSpPr txBox="1"/>
          <p:nvPr/>
        </p:nvSpPr>
        <p:spPr>
          <a:xfrm>
            <a:off x="664322" y="890154"/>
            <a:ext cx="6923594" cy="461665"/>
          </a:xfrm>
          <a:prstGeom prst="rect">
            <a:avLst/>
          </a:prstGeom>
          <a:noFill/>
        </p:spPr>
        <p:txBody>
          <a:bodyPr wrap="square">
            <a:spAutoFit/>
          </a:bodyPr>
          <a:lstStyle/>
          <a:p>
            <a:r>
              <a:rPr lang="en-US" sz="2400" b="1" u="sng" dirty="0">
                <a:latin typeface="Times New Roman"/>
                <a:cs typeface="Times New Roman"/>
              </a:rPr>
              <a:t>BASIC INFORMATION ABOUT THE DATA SET:</a:t>
            </a:r>
            <a:endParaRPr lang="en-IN" sz="2400" b="1" u="sng" dirty="0"/>
          </a:p>
        </p:txBody>
      </p:sp>
      <p:sp>
        <p:nvSpPr>
          <p:cNvPr id="6" name="TextBox 5">
            <a:extLst>
              <a:ext uri="{FF2B5EF4-FFF2-40B4-BE49-F238E27FC236}">
                <a16:creationId xmlns:a16="http://schemas.microsoft.com/office/drawing/2014/main" id="{D03C2371-FEEB-25AF-FF5C-F7250DCBF777}"/>
              </a:ext>
            </a:extLst>
          </p:cNvPr>
          <p:cNvSpPr txBox="1"/>
          <p:nvPr/>
        </p:nvSpPr>
        <p:spPr>
          <a:xfrm>
            <a:off x="664322" y="1605339"/>
            <a:ext cx="6112042" cy="83099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a:cs typeface="Times New Roman"/>
              </a:rPr>
              <a:t>The above data set contains 2920 entries. </a:t>
            </a:r>
          </a:p>
          <a:p>
            <a:pPr marL="342900" indent="-342900">
              <a:buFont typeface="Arial" panose="020B0604020202020204" pitchFamily="34" charset="0"/>
              <a:buChar char="•"/>
            </a:pPr>
            <a:r>
              <a:rPr lang="en-US" sz="2400" dirty="0">
                <a:latin typeface="Times New Roman"/>
                <a:cs typeface="Times New Roman"/>
              </a:rPr>
              <a:t>There are 10 columns with int&amp; float.</a:t>
            </a:r>
          </a:p>
        </p:txBody>
      </p:sp>
      <p:pic>
        <p:nvPicPr>
          <p:cNvPr id="10" name="Picture 9">
            <a:extLst>
              <a:ext uri="{FF2B5EF4-FFF2-40B4-BE49-F238E27FC236}">
                <a16:creationId xmlns:a16="http://schemas.microsoft.com/office/drawing/2014/main" id="{9E2121DA-1CDC-7049-E643-92857DC92744}"/>
              </a:ext>
            </a:extLst>
          </p:cNvPr>
          <p:cNvPicPr>
            <a:picLocks noChangeAspect="1"/>
          </p:cNvPicPr>
          <p:nvPr/>
        </p:nvPicPr>
        <p:blipFill>
          <a:blip r:embed="rId2"/>
          <a:stretch>
            <a:fillRect/>
          </a:stretch>
        </p:blipFill>
        <p:spPr>
          <a:xfrm>
            <a:off x="144379" y="150198"/>
            <a:ext cx="11919284" cy="6587486"/>
          </a:xfrm>
          <a:prstGeom prst="rect">
            <a:avLst/>
          </a:prstGeom>
        </p:spPr>
      </p:pic>
      <p:graphicFrame>
        <p:nvGraphicFramePr>
          <p:cNvPr id="7" name="Table 6">
            <a:extLst>
              <a:ext uri="{FF2B5EF4-FFF2-40B4-BE49-F238E27FC236}">
                <a16:creationId xmlns:a16="http://schemas.microsoft.com/office/drawing/2014/main" id="{563194C7-47D6-3453-617D-869620F0E4DE}"/>
              </a:ext>
            </a:extLst>
          </p:cNvPr>
          <p:cNvGraphicFramePr>
            <a:graphicFrameLocks noGrp="1"/>
          </p:cNvGraphicFramePr>
          <p:nvPr>
            <p:extLst>
              <p:ext uri="{D42A27DB-BD31-4B8C-83A1-F6EECF244321}">
                <p14:modId xmlns:p14="http://schemas.microsoft.com/office/powerpoint/2010/main" val="2945485248"/>
              </p:ext>
            </p:extLst>
          </p:nvPr>
        </p:nvGraphicFramePr>
        <p:xfrm>
          <a:off x="317737" y="847206"/>
          <a:ext cx="6228000" cy="5120640"/>
        </p:xfrm>
        <a:graphic>
          <a:graphicData uri="http://schemas.openxmlformats.org/drawingml/2006/table">
            <a:tbl>
              <a:tblPr>
                <a:tableStyleId>{16D9F66E-5EB9-4882-86FB-DCBF35E3C3E4}</a:tableStyleId>
              </a:tblPr>
              <a:tblGrid>
                <a:gridCol w="2484000">
                  <a:extLst>
                    <a:ext uri="{9D8B030D-6E8A-4147-A177-3AD203B41FA5}">
                      <a16:colId xmlns:a16="http://schemas.microsoft.com/office/drawing/2014/main" val="1087449009"/>
                    </a:ext>
                  </a:extLst>
                </a:gridCol>
                <a:gridCol w="936000">
                  <a:extLst>
                    <a:ext uri="{9D8B030D-6E8A-4147-A177-3AD203B41FA5}">
                      <a16:colId xmlns:a16="http://schemas.microsoft.com/office/drawing/2014/main" val="4114199530"/>
                    </a:ext>
                  </a:extLst>
                </a:gridCol>
                <a:gridCol w="936000">
                  <a:extLst>
                    <a:ext uri="{9D8B030D-6E8A-4147-A177-3AD203B41FA5}">
                      <a16:colId xmlns:a16="http://schemas.microsoft.com/office/drawing/2014/main" val="1740429836"/>
                    </a:ext>
                  </a:extLst>
                </a:gridCol>
                <a:gridCol w="936000">
                  <a:extLst>
                    <a:ext uri="{9D8B030D-6E8A-4147-A177-3AD203B41FA5}">
                      <a16:colId xmlns:a16="http://schemas.microsoft.com/office/drawing/2014/main" val="1092388213"/>
                    </a:ext>
                  </a:extLst>
                </a:gridCol>
                <a:gridCol w="936000">
                  <a:extLst>
                    <a:ext uri="{9D8B030D-6E8A-4147-A177-3AD203B41FA5}">
                      <a16:colId xmlns:a16="http://schemas.microsoft.com/office/drawing/2014/main" val="3185718096"/>
                    </a:ext>
                  </a:extLst>
                </a:gridCol>
              </a:tblGrid>
              <a:tr h="354497">
                <a:tc>
                  <a:txBody>
                    <a:bodyPr/>
                    <a:lstStyle/>
                    <a:p>
                      <a:pPr algn="r"/>
                      <a:endParaRPr lang="en-IN" dirty="0"/>
                    </a:p>
                  </a:txBody>
                  <a:tcPr/>
                </a:tc>
                <a:tc>
                  <a:txBody>
                    <a:bodyPr/>
                    <a:lstStyle/>
                    <a:p>
                      <a:pPr algn="ctr"/>
                      <a:r>
                        <a:rPr lang="en-US" b="1" dirty="0"/>
                        <a:t>MSE</a:t>
                      </a:r>
                      <a:endParaRPr lang="en-IN" b="1" dirty="0"/>
                    </a:p>
                  </a:txBody>
                  <a:tcPr/>
                </a:tc>
                <a:tc>
                  <a:txBody>
                    <a:bodyPr/>
                    <a:lstStyle/>
                    <a:p>
                      <a:pPr algn="ctr"/>
                      <a:r>
                        <a:rPr lang="en-US" b="1" dirty="0"/>
                        <a:t>RMSE</a:t>
                      </a:r>
                      <a:endParaRPr lang="en-IN" b="1" dirty="0"/>
                    </a:p>
                  </a:txBody>
                  <a:tcPr/>
                </a:tc>
                <a:tc>
                  <a:txBody>
                    <a:bodyPr/>
                    <a:lstStyle/>
                    <a:p>
                      <a:pPr algn="ctr"/>
                      <a:r>
                        <a:rPr lang="en-US" b="1" dirty="0"/>
                        <a:t>MAE</a:t>
                      </a:r>
                      <a:endParaRPr lang="en-IN" b="1" dirty="0"/>
                    </a:p>
                  </a:txBody>
                  <a:tcPr/>
                </a:tc>
                <a:tc>
                  <a:txBody>
                    <a:bodyPr/>
                    <a:lstStyle/>
                    <a:p>
                      <a:pPr algn="ctr"/>
                      <a:r>
                        <a:rPr lang="en-US" b="1" dirty="0"/>
                        <a:t>R2</a:t>
                      </a:r>
                      <a:endParaRPr lang="en-IN" b="1" dirty="0"/>
                    </a:p>
                  </a:txBody>
                  <a:tcPr/>
                </a:tc>
                <a:extLst>
                  <a:ext uri="{0D108BD9-81ED-4DB2-BD59-A6C34878D82A}">
                    <a16:rowId xmlns:a16="http://schemas.microsoft.com/office/drawing/2014/main" val="2973897310"/>
                  </a:ext>
                </a:extLst>
              </a:tr>
              <a:tr h="354497">
                <a:tc>
                  <a:txBody>
                    <a:bodyPr/>
                    <a:lstStyle/>
                    <a:p>
                      <a:r>
                        <a:rPr lang="en-US" dirty="0"/>
                        <a:t>Linear Regression</a:t>
                      </a:r>
                      <a:endParaRPr lang="en-IN" dirty="0"/>
                    </a:p>
                  </a:txBody>
                  <a:tcPr/>
                </a:tc>
                <a:tc>
                  <a:txBody>
                    <a:bodyPr/>
                    <a:lstStyle/>
                    <a:p>
                      <a:pPr algn="ctr"/>
                      <a:r>
                        <a:rPr lang="en-US" dirty="0"/>
                        <a:t>0.3715</a:t>
                      </a:r>
                      <a:endParaRPr lang="en-IN" dirty="0"/>
                    </a:p>
                  </a:txBody>
                  <a:tcPr/>
                </a:tc>
                <a:tc>
                  <a:txBody>
                    <a:bodyPr/>
                    <a:lstStyle/>
                    <a:p>
                      <a:pPr algn="ctr"/>
                      <a:r>
                        <a:rPr lang="en-US" dirty="0"/>
                        <a:t>0.6095</a:t>
                      </a:r>
                      <a:endParaRPr lang="en-IN" dirty="0"/>
                    </a:p>
                  </a:txBody>
                  <a:tcPr/>
                </a:tc>
                <a:tc>
                  <a:txBody>
                    <a:bodyPr/>
                    <a:lstStyle/>
                    <a:p>
                      <a:pPr algn="ctr"/>
                      <a:r>
                        <a:rPr lang="en-US" dirty="0"/>
                        <a:t>0.4831</a:t>
                      </a:r>
                      <a:endParaRPr lang="en-IN" dirty="0"/>
                    </a:p>
                  </a:txBody>
                  <a:tcPr/>
                </a:tc>
                <a:tc>
                  <a:txBody>
                    <a:bodyPr/>
                    <a:lstStyle/>
                    <a:p>
                      <a:pPr algn="ctr"/>
                      <a:r>
                        <a:rPr lang="en-US" dirty="0"/>
                        <a:t>0.6251</a:t>
                      </a:r>
                      <a:endParaRPr lang="en-IN" dirty="0"/>
                    </a:p>
                  </a:txBody>
                  <a:tcPr/>
                </a:tc>
                <a:extLst>
                  <a:ext uri="{0D108BD9-81ED-4DB2-BD59-A6C34878D82A}">
                    <a16:rowId xmlns:a16="http://schemas.microsoft.com/office/drawing/2014/main" val="1323441673"/>
                  </a:ext>
                </a:extLst>
              </a:tr>
              <a:tr h="354497">
                <a:tc>
                  <a:txBody>
                    <a:bodyPr/>
                    <a:lstStyle/>
                    <a:p>
                      <a:r>
                        <a:rPr lang="en-US" dirty="0"/>
                        <a:t>Ridge Regression</a:t>
                      </a:r>
                      <a:endParaRPr lang="en-IN" dirty="0"/>
                    </a:p>
                  </a:txBody>
                  <a:tcPr/>
                </a:tc>
                <a:tc>
                  <a:txBody>
                    <a:bodyPr/>
                    <a:lstStyle/>
                    <a:p>
                      <a:pPr algn="ctr"/>
                      <a:r>
                        <a:rPr lang="en-US" dirty="0"/>
                        <a:t>0.3715</a:t>
                      </a:r>
                      <a:endParaRPr lang="en-IN" dirty="0"/>
                    </a:p>
                  </a:txBody>
                  <a:tcPr/>
                </a:tc>
                <a:tc>
                  <a:txBody>
                    <a:bodyPr/>
                    <a:lstStyle/>
                    <a:p>
                      <a:pPr algn="ctr"/>
                      <a:r>
                        <a:rPr lang="en-US" dirty="0"/>
                        <a:t>0.6095</a:t>
                      </a:r>
                      <a:endParaRPr lang="en-IN" dirty="0"/>
                    </a:p>
                  </a:txBody>
                  <a:tcPr/>
                </a:tc>
                <a:tc>
                  <a:txBody>
                    <a:bodyPr/>
                    <a:lstStyle/>
                    <a:p>
                      <a:pPr algn="ctr"/>
                      <a:r>
                        <a:rPr lang="en-US" dirty="0"/>
                        <a:t>0.4831</a:t>
                      </a:r>
                      <a:endParaRPr lang="en-IN" dirty="0"/>
                    </a:p>
                  </a:txBody>
                  <a:tcPr/>
                </a:tc>
                <a:tc>
                  <a:txBody>
                    <a:bodyPr/>
                    <a:lstStyle/>
                    <a:p>
                      <a:pPr algn="ctr"/>
                      <a:r>
                        <a:rPr lang="en-US" dirty="0"/>
                        <a:t>0.6251</a:t>
                      </a:r>
                      <a:endParaRPr lang="en-IN" dirty="0"/>
                    </a:p>
                  </a:txBody>
                  <a:tcPr/>
                </a:tc>
                <a:extLst>
                  <a:ext uri="{0D108BD9-81ED-4DB2-BD59-A6C34878D82A}">
                    <a16:rowId xmlns:a16="http://schemas.microsoft.com/office/drawing/2014/main" val="632110694"/>
                  </a:ext>
                </a:extLst>
              </a:tr>
              <a:tr h="354497">
                <a:tc>
                  <a:txBody>
                    <a:bodyPr/>
                    <a:lstStyle/>
                    <a:p>
                      <a:r>
                        <a:rPr lang="en-US" dirty="0"/>
                        <a:t>Lasso Regression</a:t>
                      </a:r>
                    </a:p>
                  </a:txBody>
                  <a:tcPr/>
                </a:tc>
                <a:tc>
                  <a:txBody>
                    <a:bodyPr/>
                    <a:lstStyle/>
                    <a:p>
                      <a:pPr algn="ctr"/>
                      <a:r>
                        <a:rPr lang="en-US" dirty="0"/>
                        <a:t>0.3915</a:t>
                      </a:r>
                      <a:endParaRPr lang="en-IN" dirty="0"/>
                    </a:p>
                  </a:txBody>
                  <a:tcPr/>
                </a:tc>
                <a:tc>
                  <a:txBody>
                    <a:bodyPr/>
                    <a:lstStyle/>
                    <a:p>
                      <a:pPr algn="ctr"/>
                      <a:r>
                        <a:rPr lang="en-US" dirty="0"/>
                        <a:t>0.6257</a:t>
                      </a:r>
                      <a:endParaRPr lang="en-IN" dirty="0"/>
                    </a:p>
                  </a:txBody>
                  <a:tcPr/>
                </a:tc>
                <a:tc>
                  <a:txBody>
                    <a:bodyPr/>
                    <a:lstStyle/>
                    <a:p>
                      <a:pPr algn="ctr"/>
                      <a:r>
                        <a:rPr lang="en-US" dirty="0"/>
                        <a:t>0.4922</a:t>
                      </a:r>
                      <a:endParaRPr lang="en-IN" dirty="0"/>
                    </a:p>
                  </a:txBody>
                  <a:tcPr/>
                </a:tc>
                <a:tc>
                  <a:txBody>
                    <a:bodyPr/>
                    <a:lstStyle/>
                    <a:p>
                      <a:pPr algn="ctr"/>
                      <a:r>
                        <a:rPr lang="en-US" dirty="0"/>
                        <a:t>0.6050</a:t>
                      </a:r>
                      <a:endParaRPr lang="en-IN" dirty="0"/>
                    </a:p>
                  </a:txBody>
                  <a:tcPr/>
                </a:tc>
                <a:extLst>
                  <a:ext uri="{0D108BD9-81ED-4DB2-BD59-A6C34878D82A}">
                    <a16:rowId xmlns:a16="http://schemas.microsoft.com/office/drawing/2014/main" val="2851940238"/>
                  </a:ext>
                </a:extLst>
              </a:tr>
              <a:tr h="359376">
                <a:tc>
                  <a:txBody>
                    <a:bodyPr/>
                    <a:lstStyle/>
                    <a:p>
                      <a:r>
                        <a:rPr lang="en-US" dirty="0" err="1"/>
                        <a:t>ElasticNetCv</a:t>
                      </a:r>
                      <a:r>
                        <a:rPr lang="en-US" dirty="0"/>
                        <a:t> Regression</a:t>
                      </a:r>
                      <a:endParaRPr lang="en-IN" dirty="0"/>
                    </a:p>
                  </a:txBody>
                  <a:tcPr/>
                </a:tc>
                <a:tc>
                  <a:txBody>
                    <a:bodyPr/>
                    <a:lstStyle/>
                    <a:p>
                      <a:pPr algn="ctr"/>
                      <a:r>
                        <a:rPr lang="en-US" dirty="0"/>
                        <a:t>0.3714</a:t>
                      </a:r>
                      <a:endParaRPr lang="en-IN" dirty="0"/>
                    </a:p>
                  </a:txBody>
                  <a:tcPr/>
                </a:tc>
                <a:tc>
                  <a:txBody>
                    <a:bodyPr/>
                    <a:lstStyle/>
                    <a:p>
                      <a:pPr algn="ctr"/>
                      <a:r>
                        <a:rPr lang="en-US" dirty="0"/>
                        <a:t>0.6094</a:t>
                      </a:r>
                      <a:endParaRPr lang="en-IN" dirty="0"/>
                    </a:p>
                  </a:txBody>
                  <a:tcPr/>
                </a:tc>
                <a:tc>
                  <a:txBody>
                    <a:bodyPr/>
                    <a:lstStyle/>
                    <a:p>
                      <a:pPr algn="ctr"/>
                      <a:r>
                        <a:rPr lang="en-US" dirty="0"/>
                        <a:t>0.4830</a:t>
                      </a:r>
                      <a:endParaRPr lang="en-IN" dirty="0"/>
                    </a:p>
                  </a:txBody>
                  <a:tcPr/>
                </a:tc>
                <a:tc>
                  <a:txBody>
                    <a:bodyPr/>
                    <a:lstStyle/>
                    <a:p>
                      <a:pPr algn="ctr"/>
                      <a:r>
                        <a:rPr lang="en-US" dirty="0"/>
                        <a:t>0.6252</a:t>
                      </a:r>
                      <a:endParaRPr lang="en-IN" dirty="0"/>
                    </a:p>
                  </a:txBody>
                  <a:tcPr/>
                </a:tc>
                <a:extLst>
                  <a:ext uri="{0D108BD9-81ED-4DB2-BD59-A6C34878D82A}">
                    <a16:rowId xmlns:a16="http://schemas.microsoft.com/office/drawing/2014/main" val="1303407060"/>
                  </a:ext>
                </a:extLst>
              </a:tr>
              <a:tr h="354497">
                <a:tc>
                  <a:txBody>
                    <a:bodyPr/>
                    <a:lstStyle/>
                    <a:p>
                      <a:r>
                        <a:rPr lang="en-US" dirty="0"/>
                        <a:t>Decision Tree</a:t>
                      </a:r>
                      <a:endParaRPr lang="en-IN" dirty="0"/>
                    </a:p>
                  </a:txBody>
                  <a:tcPr/>
                </a:tc>
                <a:tc>
                  <a:txBody>
                    <a:bodyPr/>
                    <a:lstStyle/>
                    <a:p>
                      <a:pPr algn="ctr"/>
                      <a:r>
                        <a:rPr lang="en-US" dirty="0"/>
                        <a:t>0.1831</a:t>
                      </a:r>
                      <a:endParaRPr lang="en-IN" dirty="0"/>
                    </a:p>
                  </a:txBody>
                  <a:tcPr/>
                </a:tc>
                <a:tc>
                  <a:txBody>
                    <a:bodyPr/>
                    <a:lstStyle/>
                    <a:p>
                      <a:pPr algn="ctr"/>
                      <a:r>
                        <a:rPr lang="en-US" dirty="0"/>
                        <a:t>0.4280</a:t>
                      </a:r>
                      <a:endParaRPr lang="en-IN" dirty="0"/>
                    </a:p>
                  </a:txBody>
                  <a:tcPr/>
                </a:tc>
                <a:tc>
                  <a:txBody>
                    <a:bodyPr/>
                    <a:lstStyle/>
                    <a:p>
                      <a:pPr algn="ctr"/>
                      <a:r>
                        <a:rPr lang="en-US" dirty="0"/>
                        <a:t>0.1938</a:t>
                      </a:r>
                      <a:endParaRPr lang="en-IN" dirty="0"/>
                    </a:p>
                  </a:txBody>
                  <a:tcPr/>
                </a:tc>
                <a:tc>
                  <a:txBody>
                    <a:bodyPr/>
                    <a:lstStyle/>
                    <a:p>
                      <a:pPr algn="ctr"/>
                      <a:r>
                        <a:rPr lang="en-US" dirty="0"/>
                        <a:t>0.8152</a:t>
                      </a:r>
                      <a:endParaRPr lang="en-IN" dirty="0"/>
                    </a:p>
                  </a:txBody>
                  <a:tcPr/>
                </a:tc>
                <a:extLst>
                  <a:ext uri="{0D108BD9-81ED-4DB2-BD59-A6C34878D82A}">
                    <a16:rowId xmlns:a16="http://schemas.microsoft.com/office/drawing/2014/main" val="84532931"/>
                  </a:ext>
                </a:extLst>
              </a:tr>
              <a:tr h="354497">
                <a:tc>
                  <a:txBody>
                    <a:bodyPr/>
                    <a:lstStyle/>
                    <a:p>
                      <a:r>
                        <a:rPr lang="en-US" dirty="0">
                          <a:highlight>
                            <a:srgbClr val="C0C0C0"/>
                          </a:highlight>
                        </a:rPr>
                        <a:t>Random Forest</a:t>
                      </a:r>
                      <a:endParaRPr lang="en-IN" dirty="0">
                        <a:highlight>
                          <a:srgbClr val="C0C0C0"/>
                        </a:highlight>
                      </a:endParaRPr>
                    </a:p>
                  </a:txBody>
                  <a:tcPr/>
                </a:tc>
                <a:tc>
                  <a:txBody>
                    <a:bodyPr/>
                    <a:lstStyle/>
                    <a:p>
                      <a:pPr algn="ctr"/>
                      <a:r>
                        <a:rPr lang="en-US" dirty="0">
                          <a:highlight>
                            <a:srgbClr val="C0C0C0"/>
                          </a:highlight>
                        </a:rPr>
                        <a:t>0.1090</a:t>
                      </a:r>
                      <a:endParaRPr lang="en-IN" dirty="0">
                        <a:highlight>
                          <a:srgbClr val="C0C0C0"/>
                        </a:highlight>
                      </a:endParaRPr>
                    </a:p>
                  </a:txBody>
                  <a:tcPr/>
                </a:tc>
                <a:tc>
                  <a:txBody>
                    <a:bodyPr/>
                    <a:lstStyle/>
                    <a:p>
                      <a:pPr algn="ctr"/>
                      <a:r>
                        <a:rPr lang="en-US" dirty="0">
                          <a:highlight>
                            <a:srgbClr val="C0C0C0"/>
                          </a:highlight>
                        </a:rPr>
                        <a:t>0.3301</a:t>
                      </a:r>
                      <a:endParaRPr lang="en-IN" dirty="0">
                        <a:highlight>
                          <a:srgbClr val="C0C0C0"/>
                        </a:highlight>
                      </a:endParaRPr>
                    </a:p>
                  </a:txBody>
                  <a:tcPr/>
                </a:tc>
                <a:tc>
                  <a:txBody>
                    <a:bodyPr/>
                    <a:lstStyle/>
                    <a:p>
                      <a:pPr algn="ctr"/>
                      <a:r>
                        <a:rPr lang="en-US" dirty="0">
                          <a:highlight>
                            <a:srgbClr val="C0C0C0"/>
                          </a:highlight>
                        </a:rPr>
                        <a:t>0.1502</a:t>
                      </a:r>
                      <a:endParaRPr lang="en-IN" dirty="0">
                        <a:highlight>
                          <a:srgbClr val="C0C0C0"/>
                        </a:highlight>
                      </a:endParaRPr>
                    </a:p>
                  </a:txBody>
                  <a:tcPr/>
                </a:tc>
                <a:tc>
                  <a:txBody>
                    <a:bodyPr/>
                    <a:lstStyle/>
                    <a:p>
                      <a:pPr algn="ctr"/>
                      <a:r>
                        <a:rPr lang="en-US" dirty="0">
                          <a:highlight>
                            <a:srgbClr val="C0C0C0"/>
                          </a:highlight>
                        </a:rPr>
                        <a:t>0.8900</a:t>
                      </a:r>
                      <a:endParaRPr lang="en-IN" dirty="0">
                        <a:highlight>
                          <a:srgbClr val="C0C0C0"/>
                        </a:highlight>
                      </a:endParaRPr>
                    </a:p>
                  </a:txBody>
                  <a:tcPr/>
                </a:tc>
                <a:extLst>
                  <a:ext uri="{0D108BD9-81ED-4DB2-BD59-A6C34878D82A}">
                    <a16:rowId xmlns:a16="http://schemas.microsoft.com/office/drawing/2014/main" val="1030304115"/>
                  </a:ext>
                </a:extLst>
              </a:tr>
              <a:tr h="362057">
                <a:tc>
                  <a:txBody>
                    <a:bodyPr/>
                    <a:lstStyle/>
                    <a:p>
                      <a:r>
                        <a:rPr lang="en-US" dirty="0">
                          <a:highlight>
                            <a:srgbClr val="C0C0C0"/>
                          </a:highlight>
                        </a:rPr>
                        <a:t>Support Vector Regressor</a:t>
                      </a:r>
                      <a:endParaRPr lang="en-IN" dirty="0">
                        <a:highlight>
                          <a:srgbClr val="C0C0C0"/>
                        </a:highlight>
                      </a:endParaRPr>
                    </a:p>
                  </a:txBody>
                  <a:tcPr/>
                </a:tc>
                <a:tc>
                  <a:txBody>
                    <a:bodyPr/>
                    <a:lstStyle/>
                    <a:p>
                      <a:pPr algn="ctr"/>
                      <a:r>
                        <a:rPr lang="en-US" dirty="0">
                          <a:highlight>
                            <a:srgbClr val="C0C0C0"/>
                          </a:highlight>
                        </a:rPr>
                        <a:t>0.1229</a:t>
                      </a:r>
                      <a:endParaRPr lang="en-IN" dirty="0">
                        <a:highlight>
                          <a:srgbClr val="C0C0C0"/>
                        </a:highlight>
                      </a:endParaRPr>
                    </a:p>
                  </a:txBody>
                  <a:tcPr/>
                </a:tc>
                <a:tc>
                  <a:txBody>
                    <a:bodyPr/>
                    <a:lstStyle/>
                    <a:p>
                      <a:pPr algn="ctr"/>
                      <a:r>
                        <a:rPr lang="en-US" dirty="0">
                          <a:highlight>
                            <a:srgbClr val="C0C0C0"/>
                          </a:highlight>
                        </a:rPr>
                        <a:t>0.3506</a:t>
                      </a:r>
                      <a:endParaRPr lang="en-IN" dirty="0">
                        <a:highlight>
                          <a:srgbClr val="C0C0C0"/>
                        </a:highlight>
                      </a:endParaRPr>
                    </a:p>
                  </a:txBody>
                  <a:tcPr/>
                </a:tc>
                <a:tc>
                  <a:txBody>
                    <a:bodyPr/>
                    <a:lstStyle/>
                    <a:p>
                      <a:pPr algn="ctr"/>
                      <a:r>
                        <a:rPr lang="en-US" dirty="0">
                          <a:highlight>
                            <a:srgbClr val="C0C0C0"/>
                          </a:highlight>
                        </a:rPr>
                        <a:t>0.2025</a:t>
                      </a:r>
                      <a:endParaRPr lang="en-IN" dirty="0">
                        <a:highlight>
                          <a:srgbClr val="C0C0C0"/>
                        </a:highlight>
                      </a:endParaRPr>
                    </a:p>
                  </a:txBody>
                  <a:tcPr/>
                </a:tc>
                <a:tc>
                  <a:txBody>
                    <a:bodyPr/>
                    <a:lstStyle/>
                    <a:p>
                      <a:pPr algn="ctr"/>
                      <a:r>
                        <a:rPr lang="en-US" dirty="0">
                          <a:highlight>
                            <a:srgbClr val="C0C0C0"/>
                          </a:highlight>
                        </a:rPr>
                        <a:t>0.8760</a:t>
                      </a:r>
                      <a:endParaRPr lang="en-IN" dirty="0">
                        <a:highlight>
                          <a:srgbClr val="C0C0C0"/>
                        </a:highlight>
                      </a:endParaRPr>
                    </a:p>
                  </a:txBody>
                  <a:tcPr/>
                </a:tc>
                <a:extLst>
                  <a:ext uri="{0D108BD9-81ED-4DB2-BD59-A6C34878D82A}">
                    <a16:rowId xmlns:a16="http://schemas.microsoft.com/office/drawing/2014/main" val="1828715247"/>
                  </a:ext>
                </a:extLst>
              </a:tr>
              <a:tr h="354497">
                <a:tc>
                  <a:txBody>
                    <a:bodyPr/>
                    <a:lstStyle/>
                    <a:p>
                      <a:r>
                        <a:rPr lang="en-US" dirty="0">
                          <a:highlight>
                            <a:srgbClr val="C0C0C0"/>
                          </a:highlight>
                        </a:rPr>
                        <a:t>Gradient Boost</a:t>
                      </a:r>
                      <a:endParaRPr lang="en-IN" dirty="0">
                        <a:highlight>
                          <a:srgbClr val="C0C0C0"/>
                        </a:highlight>
                      </a:endParaRPr>
                    </a:p>
                  </a:txBody>
                  <a:tcPr/>
                </a:tc>
                <a:tc>
                  <a:txBody>
                    <a:bodyPr/>
                    <a:lstStyle/>
                    <a:p>
                      <a:pPr algn="ctr"/>
                      <a:r>
                        <a:rPr lang="en-US" dirty="0">
                          <a:highlight>
                            <a:srgbClr val="C0C0C0"/>
                          </a:highlight>
                        </a:rPr>
                        <a:t>0.0984</a:t>
                      </a:r>
                      <a:endParaRPr lang="en-IN" dirty="0">
                        <a:highlight>
                          <a:srgbClr val="C0C0C0"/>
                        </a:highlight>
                      </a:endParaRPr>
                    </a:p>
                  </a:txBody>
                  <a:tcPr/>
                </a:tc>
                <a:tc>
                  <a:txBody>
                    <a:bodyPr/>
                    <a:lstStyle/>
                    <a:p>
                      <a:pPr algn="ctr"/>
                      <a:r>
                        <a:rPr lang="en-US" dirty="0">
                          <a:highlight>
                            <a:srgbClr val="C0C0C0"/>
                          </a:highlight>
                        </a:rPr>
                        <a:t>0.3136</a:t>
                      </a:r>
                      <a:endParaRPr lang="en-IN" dirty="0">
                        <a:highlight>
                          <a:srgbClr val="C0C0C0"/>
                        </a:highlight>
                      </a:endParaRPr>
                    </a:p>
                  </a:txBody>
                  <a:tcPr/>
                </a:tc>
                <a:tc>
                  <a:txBody>
                    <a:bodyPr/>
                    <a:lstStyle/>
                    <a:p>
                      <a:pPr algn="ctr"/>
                      <a:r>
                        <a:rPr lang="en-US" dirty="0">
                          <a:highlight>
                            <a:srgbClr val="C0C0C0"/>
                          </a:highlight>
                        </a:rPr>
                        <a:t>0.1632</a:t>
                      </a:r>
                      <a:endParaRPr lang="en-IN" dirty="0">
                        <a:highlight>
                          <a:srgbClr val="C0C0C0"/>
                        </a:highlight>
                      </a:endParaRPr>
                    </a:p>
                  </a:txBody>
                  <a:tcPr/>
                </a:tc>
                <a:tc>
                  <a:txBody>
                    <a:bodyPr/>
                    <a:lstStyle/>
                    <a:p>
                      <a:pPr algn="ctr"/>
                      <a:r>
                        <a:rPr lang="en-US" dirty="0">
                          <a:highlight>
                            <a:srgbClr val="C0C0C0"/>
                          </a:highlight>
                        </a:rPr>
                        <a:t>0.9007</a:t>
                      </a:r>
                      <a:endParaRPr lang="en-IN" dirty="0">
                        <a:highlight>
                          <a:srgbClr val="C0C0C0"/>
                        </a:highlight>
                      </a:endParaRPr>
                    </a:p>
                  </a:txBody>
                  <a:tcPr/>
                </a:tc>
                <a:extLst>
                  <a:ext uri="{0D108BD9-81ED-4DB2-BD59-A6C34878D82A}">
                    <a16:rowId xmlns:a16="http://schemas.microsoft.com/office/drawing/2014/main" val="2624700144"/>
                  </a:ext>
                </a:extLst>
              </a:tr>
              <a:tr h="354497">
                <a:tc>
                  <a:txBody>
                    <a:bodyPr/>
                    <a:lstStyle/>
                    <a:p>
                      <a:r>
                        <a:rPr lang="en-US" dirty="0" err="1">
                          <a:highlight>
                            <a:srgbClr val="C0C0C0"/>
                          </a:highlight>
                        </a:rPr>
                        <a:t>XGBoost</a:t>
                      </a:r>
                      <a:r>
                        <a:rPr lang="en-US" dirty="0">
                          <a:highlight>
                            <a:srgbClr val="C0C0C0"/>
                          </a:highlight>
                        </a:rPr>
                        <a:t> Regressor</a:t>
                      </a:r>
                      <a:endParaRPr lang="en-IN" dirty="0">
                        <a:highlight>
                          <a:srgbClr val="C0C0C0"/>
                        </a:highlight>
                      </a:endParaRPr>
                    </a:p>
                  </a:txBody>
                  <a:tcPr/>
                </a:tc>
                <a:tc>
                  <a:txBody>
                    <a:bodyPr/>
                    <a:lstStyle/>
                    <a:p>
                      <a:pPr algn="ctr"/>
                      <a:r>
                        <a:rPr lang="en-US" dirty="0">
                          <a:highlight>
                            <a:srgbClr val="C0C0C0"/>
                          </a:highlight>
                        </a:rPr>
                        <a:t>0.0982</a:t>
                      </a:r>
                      <a:endParaRPr lang="en-IN" dirty="0">
                        <a:highlight>
                          <a:srgbClr val="C0C0C0"/>
                        </a:highlight>
                      </a:endParaRPr>
                    </a:p>
                  </a:txBody>
                  <a:tcPr/>
                </a:tc>
                <a:tc>
                  <a:txBody>
                    <a:bodyPr/>
                    <a:lstStyle/>
                    <a:p>
                      <a:pPr algn="ctr"/>
                      <a:r>
                        <a:rPr lang="en-US" dirty="0">
                          <a:highlight>
                            <a:srgbClr val="C0C0C0"/>
                          </a:highlight>
                        </a:rPr>
                        <a:t>0.3134</a:t>
                      </a:r>
                      <a:endParaRPr lang="en-IN" dirty="0">
                        <a:highlight>
                          <a:srgbClr val="C0C0C0"/>
                        </a:highlight>
                      </a:endParaRPr>
                    </a:p>
                  </a:txBody>
                  <a:tcPr/>
                </a:tc>
                <a:tc>
                  <a:txBody>
                    <a:bodyPr/>
                    <a:lstStyle/>
                    <a:p>
                      <a:pPr algn="ctr"/>
                      <a:r>
                        <a:rPr lang="en-US" dirty="0">
                          <a:highlight>
                            <a:srgbClr val="C0C0C0"/>
                          </a:highlight>
                        </a:rPr>
                        <a:t>0.1572</a:t>
                      </a:r>
                      <a:endParaRPr lang="en-IN" dirty="0">
                        <a:highlight>
                          <a:srgbClr val="C0C0C0"/>
                        </a:highlight>
                      </a:endParaRPr>
                    </a:p>
                  </a:txBody>
                  <a:tcPr/>
                </a:tc>
                <a:tc>
                  <a:txBody>
                    <a:bodyPr/>
                    <a:lstStyle/>
                    <a:p>
                      <a:pPr algn="ctr"/>
                      <a:r>
                        <a:rPr lang="en-US" dirty="0">
                          <a:highlight>
                            <a:srgbClr val="C0C0C0"/>
                          </a:highlight>
                        </a:rPr>
                        <a:t>0.9009</a:t>
                      </a:r>
                      <a:endParaRPr lang="en-IN" dirty="0">
                        <a:highlight>
                          <a:srgbClr val="C0C0C0"/>
                        </a:highlight>
                      </a:endParaRPr>
                    </a:p>
                  </a:txBody>
                  <a:tcPr/>
                </a:tc>
                <a:extLst>
                  <a:ext uri="{0D108BD9-81ED-4DB2-BD59-A6C34878D82A}">
                    <a16:rowId xmlns:a16="http://schemas.microsoft.com/office/drawing/2014/main" val="639806276"/>
                  </a:ext>
                </a:extLst>
              </a:tr>
              <a:tr h="354497">
                <a:tc>
                  <a:txBody>
                    <a:bodyPr/>
                    <a:lstStyle/>
                    <a:p>
                      <a:r>
                        <a:rPr lang="en-US" dirty="0"/>
                        <a:t>K-Nearest Neighbors</a:t>
                      </a:r>
                      <a:endParaRPr lang="en-IN" dirty="0"/>
                    </a:p>
                  </a:txBody>
                  <a:tcPr/>
                </a:tc>
                <a:tc>
                  <a:txBody>
                    <a:bodyPr/>
                    <a:lstStyle/>
                    <a:p>
                      <a:pPr algn="ctr"/>
                      <a:r>
                        <a:rPr lang="en-US" dirty="0"/>
                        <a:t>0.1830</a:t>
                      </a:r>
                      <a:endParaRPr lang="en-IN" dirty="0"/>
                    </a:p>
                  </a:txBody>
                  <a:tcPr/>
                </a:tc>
                <a:tc>
                  <a:txBody>
                    <a:bodyPr/>
                    <a:lstStyle/>
                    <a:p>
                      <a:pPr algn="ctr"/>
                      <a:r>
                        <a:rPr lang="en-US" dirty="0"/>
                        <a:t>0.4277</a:t>
                      </a:r>
                      <a:endParaRPr lang="en-IN" dirty="0"/>
                    </a:p>
                  </a:txBody>
                  <a:tcPr/>
                </a:tc>
                <a:tc>
                  <a:txBody>
                    <a:bodyPr/>
                    <a:lstStyle/>
                    <a:p>
                      <a:pPr algn="ctr"/>
                      <a:r>
                        <a:rPr lang="en-US" dirty="0"/>
                        <a:t>0.2410</a:t>
                      </a:r>
                      <a:endParaRPr lang="en-IN" dirty="0"/>
                    </a:p>
                  </a:txBody>
                  <a:tcPr/>
                </a:tc>
                <a:tc>
                  <a:txBody>
                    <a:bodyPr/>
                    <a:lstStyle/>
                    <a:p>
                      <a:pPr algn="ctr"/>
                      <a:r>
                        <a:rPr lang="en-US" dirty="0"/>
                        <a:t>0.8154</a:t>
                      </a:r>
                      <a:endParaRPr lang="en-IN" dirty="0"/>
                    </a:p>
                  </a:txBody>
                  <a:tcPr/>
                </a:tc>
                <a:extLst>
                  <a:ext uri="{0D108BD9-81ED-4DB2-BD59-A6C34878D82A}">
                    <a16:rowId xmlns:a16="http://schemas.microsoft.com/office/drawing/2014/main" val="3670833286"/>
                  </a:ext>
                </a:extLst>
              </a:tr>
              <a:tr h="354497">
                <a:tc>
                  <a:txBody>
                    <a:bodyPr/>
                    <a:lstStyle/>
                    <a:p>
                      <a:r>
                        <a:rPr lang="en-US" dirty="0"/>
                        <a:t>Bayesian Ridge Regressor</a:t>
                      </a:r>
                      <a:endParaRPr lang="en-IN" dirty="0"/>
                    </a:p>
                  </a:txBody>
                  <a:tcPr/>
                </a:tc>
                <a:tc>
                  <a:txBody>
                    <a:bodyPr/>
                    <a:lstStyle/>
                    <a:p>
                      <a:pPr algn="ctr"/>
                      <a:r>
                        <a:rPr lang="en-US" dirty="0"/>
                        <a:t>0.3715</a:t>
                      </a:r>
                      <a:endParaRPr lang="en-IN" dirty="0"/>
                    </a:p>
                  </a:txBody>
                  <a:tcPr/>
                </a:tc>
                <a:tc>
                  <a:txBody>
                    <a:bodyPr/>
                    <a:lstStyle/>
                    <a:p>
                      <a:pPr algn="ctr"/>
                      <a:r>
                        <a:rPr lang="en-US" dirty="0"/>
                        <a:t>0.6095</a:t>
                      </a:r>
                      <a:endParaRPr lang="en-IN" dirty="0"/>
                    </a:p>
                  </a:txBody>
                  <a:tcPr/>
                </a:tc>
                <a:tc>
                  <a:txBody>
                    <a:bodyPr/>
                    <a:lstStyle/>
                    <a:p>
                      <a:pPr algn="ctr"/>
                      <a:r>
                        <a:rPr lang="en-US" dirty="0"/>
                        <a:t>0.4830</a:t>
                      </a:r>
                      <a:endParaRPr lang="en-IN" dirty="0"/>
                    </a:p>
                  </a:txBody>
                  <a:tcPr/>
                </a:tc>
                <a:tc>
                  <a:txBody>
                    <a:bodyPr/>
                    <a:lstStyle/>
                    <a:p>
                      <a:pPr algn="ctr"/>
                      <a:r>
                        <a:rPr lang="en-US" dirty="0"/>
                        <a:t>0.6250</a:t>
                      </a:r>
                      <a:endParaRPr lang="en-IN" dirty="0"/>
                    </a:p>
                  </a:txBody>
                  <a:tcPr/>
                </a:tc>
                <a:extLst>
                  <a:ext uri="{0D108BD9-81ED-4DB2-BD59-A6C34878D82A}">
                    <a16:rowId xmlns:a16="http://schemas.microsoft.com/office/drawing/2014/main" val="627226090"/>
                  </a:ext>
                </a:extLst>
              </a:tr>
              <a:tr h="358343">
                <a:tc>
                  <a:txBody>
                    <a:bodyPr/>
                    <a:lstStyle/>
                    <a:p>
                      <a:r>
                        <a:rPr lang="en-US" dirty="0">
                          <a:highlight>
                            <a:srgbClr val="C0C0C0"/>
                          </a:highlight>
                        </a:rPr>
                        <a:t>Neural Network</a:t>
                      </a:r>
                      <a:endParaRPr lang="en-IN" dirty="0">
                        <a:highlight>
                          <a:srgbClr val="C0C0C0"/>
                        </a:highlight>
                      </a:endParaRPr>
                    </a:p>
                  </a:txBody>
                  <a:tcPr/>
                </a:tc>
                <a:tc>
                  <a:txBody>
                    <a:bodyPr/>
                    <a:lstStyle/>
                    <a:p>
                      <a:pPr algn="ctr"/>
                      <a:r>
                        <a:rPr lang="en-US" dirty="0">
                          <a:highlight>
                            <a:srgbClr val="C0C0C0"/>
                          </a:highlight>
                        </a:rPr>
                        <a:t>0.1318</a:t>
                      </a:r>
                      <a:endParaRPr lang="en-IN" dirty="0">
                        <a:highlight>
                          <a:srgbClr val="C0C0C0"/>
                        </a:highlight>
                      </a:endParaRPr>
                    </a:p>
                  </a:txBody>
                  <a:tcPr/>
                </a:tc>
                <a:tc>
                  <a:txBody>
                    <a:bodyPr/>
                    <a:lstStyle/>
                    <a:p>
                      <a:pPr algn="ctr"/>
                      <a:r>
                        <a:rPr lang="en-US" dirty="0">
                          <a:highlight>
                            <a:srgbClr val="C0C0C0"/>
                          </a:highlight>
                        </a:rPr>
                        <a:t>0.3630</a:t>
                      </a:r>
                      <a:endParaRPr lang="en-IN" dirty="0">
                        <a:highlight>
                          <a:srgbClr val="C0C0C0"/>
                        </a:highlight>
                      </a:endParaRPr>
                    </a:p>
                  </a:txBody>
                  <a:tcPr/>
                </a:tc>
                <a:tc>
                  <a:txBody>
                    <a:bodyPr/>
                    <a:lstStyle/>
                    <a:p>
                      <a:pPr algn="ctr"/>
                      <a:r>
                        <a:rPr lang="en-US" dirty="0">
                          <a:highlight>
                            <a:srgbClr val="C0C0C0"/>
                          </a:highlight>
                        </a:rPr>
                        <a:t>0.2018</a:t>
                      </a:r>
                      <a:endParaRPr lang="en-IN" dirty="0">
                        <a:highlight>
                          <a:srgbClr val="C0C0C0"/>
                        </a:highlight>
                      </a:endParaRPr>
                    </a:p>
                  </a:txBody>
                  <a:tcPr/>
                </a:tc>
                <a:tc>
                  <a:txBody>
                    <a:bodyPr/>
                    <a:lstStyle/>
                    <a:p>
                      <a:pPr algn="ctr"/>
                      <a:r>
                        <a:rPr lang="en-US" dirty="0">
                          <a:highlight>
                            <a:srgbClr val="C0C0C0"/>
                          </a:highlight>
                        </a:rPr>
                        <a:t>0.8670</a:t>
                      </a:r>
                      <a:endParaRPr lang="en-IN" dirty="0">
                        <a:highlight>
                          <a:srgbClr val="C0C0C0"/>
                        </a:highlight>
                      </a:endParaRPr>
                    </a:p>
                  </a:txBody>
                  <a:tcPr/>
                </a:tc>
                <a:extLst>
                  <a:ext uri="{0D108BD9-81ED-4DB2-BD59-A6C34878D82A}">
                    <a16:rowId xmlns:a16="http://schemas.microsoft.com/office/drawing/2014/main" val="146954343"/>
                  </a:ext>
                </a:extLst>
              </a:tr>
              <a:tr h="324000">
                <a:tc>
                  <a:txBody>
                    <a:bodyPr/>
                    <a:lstStyle/>
                    <a:p>
                      <a:r>
                        <a:rPr lang="en-US" dirty="0"/>
                        <a:t>Huber Regression</a:t>
                      </a:r>
                      <a:endParaRPr lang="en-IN" dirty="0"/>
                    </a:p>
                  </a:txBody>
                  <a:tcPr/>
                </a:tc>
                <a:tc>
                  <a:txBody>
                    <a:bodyPr/>
                    <a:lstStyle/>
                    <a:p>
                      <a:pPr algn="ctr"/>
                      <a:r>
                        <a:rPr lang="en-US" dirty="0"/>
                        <a:t>0.3792</a:t>
                      </a:r>
                      <a:endParaRPr lang="en-IN" dirty="0"/>
                    </a:p>
                  </a:txBody>
                  <a:tcPr/>
                </a:tc>
                <a:tc>
                  <a:txBody>
                    <a:bodyPr/>
                    <a:lstStyle/>
                    <a:p>
                      <a:pPr algn="ctr"/>
                      <a:r>
                        <a:rPr lang="en-US" dirty="0"/>
                        <a:t>0.6158</a:t>
                      </a:r>
                      <a:endParaRPr lang="en-IN" dirty="0"/>
                    </a:p>
                  </a:txBody>
                  <a:tcPr/>
                </a:tc>
                <a:tc>
                  <a:txBody>
                    <a:bodyPr/>
                    <a:lstStyle/>
                    <a:p>
                      <a:pPr algn="ctr"/>
                      <a:r>
                        <a:rPr lang="en-US" dirty="0"/>
                        <a:t>0.4721</a:t>
                      </a:r>
                      <a:endParaRPr lang="en-IN" dirty="0"/>
                    </a:p>
                  </a:txBody>
                  <a:tcPr/>
                </a:tc>
                <a:tc>
                  <a:txBody>
                    <a:bodyPr/>
                    <a:lstStyle/>
                    <a:p>
                      <a:pPr algn="ctr"/>
                      <a:r>
                        <a:rPr lang="en-US" dirty="0"/>
                        <a:t>0.6173</a:t>
                      </a:r>
                      <a:endParaRPr lang="en-IN" dirty="0"/>
                    </a:p>
                  </a:txBody>
                  <a:tcPr/>
                </a:tc>
                <a:extLst>
                  <a:ext uri="{0D108BD9-81ED-4DB2-BD59-A6C34878D82A}">
                    <a16:rowId xmlns:a16="http://schemas.microsoft.com/office/drawing/2014/main" val="3032592855"/>
                  </a:ext>
                </a:extLst>
              </a:tr>
            </a:tbl>
          </a:graphicData>
        </a:graphic>
      </p:graphicFrame>
      <p:sp>
        <p:nvSpPr>
          <p:cNvPr id="9" name="TextBox 8">
            <a:extLst>
              <a:ext uri="{FF2B5EF4-FFF2-40B4-BE49-F238E27FC236}">
                <a16:creationId xmlns:a16="http://schemas.microsoft.com/office/drawing/2014/main" id="{C3AAA0A4-0747-B2EA-ECE5-026B307FC227}"/>
              </a:ext>
            </a:extLst>
          </p:cNvPr>
          <p:cNvSpPr txBox="1"/>
          <p:nvPr/>
        </p:nvSpPr>
        <p:spPr>
          <a:xfrm>
            <a:off x="317737" y="150198"/>
            <a:ext cx="5099838" cy="646331"/>
          </a:xfrm>
          <a:prstGeom prst="rect">
            <a:avLst/>
          </a:prstGeom>
          <a:noFill/>
        </p:spPr>
        <p:txBody>
          <a:bodyPr wrap="square">
            <a:spAutoFit/>
          </a:bodyPr>
          <a:lstStyle/>
          <a:p>
            <a:r>
              <a:rPr lang="en-US" sz="3600" b="1" u="sng" dirty="0">
                <a:latin typeface="Times New Roman"/>
                <a:cs typeface="Times New Roman"/>
              </a:rPr>
              <a:t>Model Evaluation:</a:t>
            </a:r>
            <a:endParaRPr lang="en-IN" sz="3600" b="1" u="sng" dirty="0"/>
          </a:p>
        </p:txBody>
      </p:sp>
      <p:sp>
        <p:nvSpPr>
          <p:cNvPr id="12" name="TextBox 11">
            <a:extLst>
              <a:ext uri="{FF2B5EF4-FFF2-40B4-BE49-F238E27FC236}">
                <a16:creationId xmlns:a16="http://schemas.microsoft.com/office/drawing/2014/main" id="{D50342AB-C180-4CEC-CE3A-254621AFECCA}"/>
              </a:ext>
            </a:extLst>
          </p:cNvPr>
          <p:cNvSpPr txBox="1"/>
          <p:nvPr/>
        </p:nvSpPr>
        <p:spPr>
          <a:xfrm>
            <a:off x="6694169" y="428178"/>
            <a:ext cx="5353451" cy="6001643"/>
          </a:xfrm>
          <a:prstGeom prst="rect">
            <a:avLst/>
          </a:prstGeom>
          <a:noFill/>
        </p:spPr>
        <p:txBody>
          <a:bodyPr wrap="square">
            <a:spAutoFit/>
          </a:bodyPr>
          <a:lstStyle/>
          <a:p>
            <a:r>
              <a:rPr lang="en-US" sz="1600" b="1" dirty="0" err="1">
                <a:latin typeface="Times New Roman" panose="02020603050405020304" pitchFamily="18" charset="0"/>
                <a:cs typeface="Times New Roman" panose="02020603050405020304" pitchFamily="18" charset="0"/>
              </a:rPr>
              <a:t>XGBoost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XGBoost</a:t>
            </a:r>
            <a:r>
              <a:rPr lang="en-US" sz="1600" dirty="0">
                <a:latin typeface="Times New Roman" panose="02020603050405020304" pitchFamily="18" charset="0"/>
                <a:cs typeface="Times New Roman" panose="02020603050405020304" pitchFamily="18" charset="0"/>
              </a:rPr>
              <a:t> is a high-performing model, offering a balance of low error rates and high variance explanation. It's a great choice for this regression task.</a:t>
            </a:r>
          </a:p>
          <a:p>
            <a:pPr marL="342900" indent="-34290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Gradient Boost</a:t>
            </a:r>
            <a:r>
              <a:rPr lang="en-US" sz="1600" dirty="0">
                <a:latin typeface="Times New Roman" panose="02020603050405020304" pitchFamily="18" charset="0"/>
                <a:cs typeface="Times New Roman" panose="02020603050405020304" pitchFamily="18" charset="0"/>
              </a:rPr>
              <a:t>: Gradient Boosting performs on par with </a:t>
            </a:r>
            <a:r>
              <a:rPr lang="en-US" sz="1600" dirty="0" err="1">
                <a:latin typeface="Times New Roman" panose="02020603050405020304" pitchFamily="18" charset="0"/>
                <a:cs typeface="Times New Roman" panose="02020603050405020304" pitchFamily="18" charset="0"/>
              </a:rPr>
              <a:t>XGBoost</a:t>
            </a:r>
            <a:r>
              <a:rPr lang="en-US" sz="1600" dirty="0">
                <a:latin typeface="Times New Roman" panose="02020603050405020304" pitchFamily="18" charset="0"/>
                <a:cs typeface="Times New Roman" panose="02020603050405020304" pitchFamily="18" charset="0"/>
              </a:rPr>
              <a:t> in terms of overall accuracy. However, </a:t>
            </a:r>
            <a:r>
              <a:rPr lang="en-US" sz="1600" dirty="0" err="1">
                <a:latin typeface="Times New Roman" panose="02020603050405020304" pitchFamily="18" charset="0"/>
                <a:cs typeface="Times New Roman" panose="02020603050405020304" pitchFamily="18" charset="0"/>
              </a:rPr>
              <a:t>XGBoost</a:t>
            </a:r>
            <a:r>
              <a:rPr lang="en-US" sz="1600" dirty="0">
                <a:latin typeface="Times New Roman" panose="02020603050405020304" pitchFamily="18" charset="0"/>
                <a:cs typeface="Times New Roman" panose="02020603050405020304" pitchFamily="18" charset="0"/>
              </a:rPr>
              <a:t> edges out slightly with a lower MAE, but both are highly effective for this regression task.</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Random Forest</a:t>
            </a:r>
            <a:r>
              <a:rPr lang="en-US" sz="1600" dirty="0">
                <a:latin typeface="Times New Roman" panose="02020603050405020304" pitchFamily="18" charset="0"/>
                <a:cs typeface="Times New Roman" panose="02020603050405020304" pitchFamily="18" charset="0"/>
              </a:rPr>
              <a:t>: Random Forest is competitive with slightly higher overall errors (MSE and RMSE), but its lower MAE indicates more consistent predictions with fewer extreme outliers. It may be preferable if minimizing absolute errors is a priority.</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SVR</a:t>
            </a:r>
            <a:r>
              <a:rPr lang="en-US" sz="1600" dirty="0">
                <a:latin typeface="Times New Roman" panose="02020603050405020304" pitchFamily="18" charset="0"/>
                <a:cs typeface="Times New Roman" panose="02020603050405020304" pitchFamily="18" charset="0"/>
              </a:rPr>
              <a:t>: SVR performs worse than the ensemble models, with both higher errors and lower variance explanation. It may not be the best choice for this task, especially when compared to the boosting methods or Random Forest.</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Neural Network</a:t>
            </a:r>
            <a:r>
              <a:rPr lang="en-US" sz="1600" dirty="0">
                <a:latin typeface="Times New Roman" panose="02020603050405020304" pitchFamily="18" charset="0"/>
                <a:cs typeface="Times New Roman" panose="02020603050405020304" pitchFamily="18" charset="0"/>
              </a:rPr>
              <a:t>: The Neural Network performs the worst among all models, with the highest error metrics and lowest R² score. It is not as well-suited to this regression problem as the ensemble models.</a:t>
            </a:r>
          </a:p>
        </p:txBody>
      </p:sp>
    </p:spTree>
    <p:extLst>
      <p:ext uri="{BB962C8B-B14F-4D97-AF65-F5344CB8AC3E}">
        <p14:creationId xmlns:p14="http://schemas.microsoft.com/office/powerpoint/2010/main" val="484767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BF44B5-9330-AE5F-6D27-F6C6AD03D20B}"/>
              </a:ext>
            </a:extLst>
          </p:cNvPr>
          <p:cNvSpPr txBox="1"/>
          <p:nvPr/>
        </p:nvSpPr>
        <p:spPr>
          <a:xfrm>
            <a:off x="906378" y="681607"/>
            <a:ext cx="8526379" cy="646331"/>
          </a:xfrm>
          <a:prstGeom prst="rect">
            <a:avLst/>
          </a:prstGeom>
          <a:noFill/>
        </p:spPr>
        <p:txBody>
          <a:bodyPr wrap="square">
            <a:spAutoFit/>
          </a:bodyPr>
          <a:lstStyle/>
          <a:p>
            <a:r>
              <a:rPr lang="en-US" sz="3600" b="1" u="sng" dirty="0">
                <a:latin typeface="Times New Roman"/>
                <a:cs typeface="Times New Roman"/>
              </a:rPr>
              <a:t>Model Evaluation:</a:t>
            </a:r>
            <a:endParaRPr lang="en-IN" sz="3600" b="1" u="sng" dirty="0"/>
          </a:p>
        </p:txBody>
      </p:sp>
      <p:sp>
        <p:nvSpPr>
          <p:cNvPr id="2" name="TextBox 1">
            <a:extLst>
              <a:ext uri="{FF2B5EF4-FFF2-40B4-BE49-F238E27FC236}">
                <a16:creationId xmlns:a16="http://schemas.microsoft.com/office/drawing/2014/main" id="{838F8038-38C2-E1D8-4389-421786E2D2AC}"/>
              </a:ext>
            </a:extLst>
          </p:cNvPr>
          <p:cNvSpPr txBox="1"/>
          <p:nvPr/>
        </p:nvSpPr>
        <p:spPr>
          <a:xfrm>
            <a:off x="901922" y="1327938"/>
            <a:ext cx="10388155" cy="4893647"/>
          </a:xfrm>
          <a:prstGeom prst="rect">
            <a:avLst/>
          </a:prstGeom>
          <a:noFill/>
        </p:spPr>
        <p:txBody>
          <a:bodyPr wrap="square" rtlCol="0">
            <a:spAutoFit/>
          </a:bodyPr>
          <a:lstStyle/>
          <a:p>
            <a:pPr marL="342900" indent="-342900" algn="l">
              <a:lnSpc>
                <a:spcPct val="10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 </a:t>
            </a:r>
            <a:r>
              <a:rPr lang="en-US" sz="2400" b="1" dirty="0" err="1"/>
              <a:t>XGBoost</a:t>
            </a:r>
            <a:r>
              <a:rPr lang="en-US" sz="2400" b="1" dirty="0"/>
              <a:t> is the best model for this dataset because:</a:t>
            </a:r>
          </a:p>
          <a:p>
            <a:pPr algn="l">
              <a:lnSpc>
                <a:spcPct val="100000"/>
              </a:lnSpc>
            </a:pPr>
            <a:endParaRPr lang="en-US" sz="2400" b="1" dirty="0"/>
          </a:p>
          <a:p>
            <a:pPr marL="457200" indent="-457200">
              <a:lnSpc>
                <a:spcPct val="100000"/>
              </a:lnSpc>
              <a:buFont typeface="Arial" panose="020B0604020202020204" pitchFamily="34" charset="0"/>
              <a:buChar char="•"/>
            </a:pPr>
            <a:r>
              <a:rPr lang="en-US" sz="2400" dirty="0" err="1"/>
              <a:t>XGBoost</a:t>
            </a:r>
            <a:r>
              <a:rPr lang="en-US" sz="2400" dirty="0"/>
              <a:t> shows strong performance with low MSE and RMSE, indicating good overall accuracy.</a:t>
            </a:r>
          </a:p>
          <a:p>
            <a:pPr marL="457200" indent="-457200">
              <a:lnSpc>
                <a:spcPct val="100000"/>
              </a:lnSpc>
              <a:buFont typeface="Arial" panose="020B0604020202020204" pitchFamily="34" charset="0"/>
              <a:buChar char="•"/>
            </a:pPr>
            <a:r>
              <a:rPr lang="en-US" sz="2400" dirty="0"/>
              <a:t>The MAE is also relatively low, meaning it has smaller average errors compared to other models.</a:t>
            </a:r>
          </a:p>
          <a:p>
            <a:pPr marL="457200" indent="-457200">
              <a:lnSpc>
                <a:spcPct val="100000"/>
              </a:lnSpc>
              <a:buFont typeface="Arial" panose="020B0604020202020204" pitchFamily="34" charset="0"/>
              <a:buChar char="•"/>
            </a:pPr>
            <a:r>
              <a:rPr lang="en-US" sz="2400" dirty="0"/>
              <a:t>With an R² of 0.9009, </a:t>
            </a:r>
            <a:r>
              <a:rPr lang="en-US" sz="2400" dirty="0" err="1"/>
              <a:t>XGBoost</a:t>
            </a:r>
            <a:r>
              <a:rPr lang="en-US" sz="2400" dirty="0"/>
              <a:t> explains about 90% of the variance in the target variable, making it a reliable model for regression tasks. </a:t>
            </a:r>
          </a:p>
          <a:p>
            <a:pPr marL="457200" indent="-457200" algn="l">
              <a:lnSpc>
                <a:spcPct val="100000"/>
              </a:lnSpc>
              <a:buFont typeface="Arial" panose="020B0604020202020204" pitchFamily="34" charset="0"/>
              <a:buChar char="•"/>
            </a:pPr>
            <a:r>
              <a:rPr lang="en-US" sz="2400" dirty="0"/>
              <a:t>It offers high predictive performance and efficiency.</a:t>
            </a:r>
          </a:p>
          <a:p>
            <a:pPr marL="457200" indent="-457200" algn="l">
              <a:lnSpc>
                <a:spcPct val="100000"/>
              </a:lnSpc>
              <a:buFont typeface="Arial" panose="020B0604020202020204" pitchFamily="34" charset="0"/>
              <a:buChar char="•"/>
            </a:pPr>
            <a:r>
              <a:rPr lang="en-US" sz="2400" dirty="0"/>
              <a:t>It can handle medium-sized datasets (like the solar power generation dataset) with complex, non-linear patterns.</a:t>
            </a:r>
          </a:p>
          <a:p>
            <a:pPr marL="457200" indent="-457200" algn="l">
              <a:lnSpc>
                <a:spcPct val="100000"/>
              </a:lnSpc>
              <a:buFont typeface="Arial" panose="020B0604020202020204" pitchFamily="34" charset="0"/>
              <a:buChar char="•"/>
            </a:pPr>
            <a:r>
              <a:rPr lang="en-US" sz="2400" dirty="0"/>
              <a:t>It’s robust to overfitting due to built-in regularization.</a:t>
            </a:r>
          </a:p>
          <a:p>
            <a:pPr marL="457200" indent="-457200" algn="l">
              <a:lnSpc>
                <a:spcPct val="100000"/>
              </a:lnSpc>
              <a:buFont typeface="Arial" panose="020B0604020202020204" pitchFamily="34" charset="0"/>
              <a:buChar char="•"/>
            </a:pPr>
            <a:r>
              <a:rPr lang="en-US" sz="2400" dirty="0"/>
              <a:t>It’s optimized for speed and can handle missing data effectively.</a:t>
            </a:r>
          </a:p>
        </p:txBody>
      </p:sp>
    </p:spTree>
    <p:extLst>
      <p:ext uri="{BB962C8B-B14F-4D97-AF65-F5344CB8AC3E}">
        <p14:creationId xmlns:p14="http://schemas.microsoft.com/office/powerpoint/2010/main" val="3140176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BF44B5-9330-AE5F-6D27-F6C6AD03D20B}"/>
              </a:ext>
            </a:extLst>
          </p:cNvPr>
          <p:cNvSpPr txBox="1"/>
          <p:nvPr/>
        </p:nvSpPr>
        <p:spPr>
          <a:xfrm>
            <a:off x="906378" y="681607"/>
            <a:ext cx="8526379" cy="646331"/>
          </a:xfrm>
          <a:prstGeom prst="rect">
            <a:avLst/>
          </a:prstGeom>
          <a:noFill/>
        </p:spPr>
        <p:txBody>
          <a:bodyPr wrap="square">
            <a:spAutoFit/>
          </a:bodyPr>
          <a:lstStyle/>
          <a:p>
            <a:r>
              <a:rPr lang="en-US" sz="3600" b="1" u="sng" dirty="0">
                <a:latin typeface="Times New Roman"/>
                <a:cs typeface="Times New Roman"/>
              </a:rPr>
              <a:t>Model Deployment : (</a:t>
            </a:r>
            <a:r>
              <a:rPr lang="en-US" sz="3600" b="1" u="sng" dirty="0" err="1">
                <a:latin typeface="Times New Roman"/>
                <a:cs typeface="Times New Roman"/>
              </a:rPr>
              <a:t>XGBoost</a:t>
            </a:r>
            <a:r>
              <a:rPr lang="en-US" sz="3600" b="1" u="sng" dirty="0">
                <a:latin typeface="Times New Roman"/>
                <a:cs typeface="Times New Roman"/>
              </a:rPr>
              <a:t> Regressor)</a:t>
            </a:r>
            <a:endParaRPr lang="en-IN" sz="3600" b="1" u="sng" dirty="0"/>
          </a:p>
        </p:txBody>
      </p:sp>
      <p:sp>
        <p:nvSpPr>
          <p:cNvPr id="2" name="TextBox 1">
            <a:extLst>
              <a:ext uri="{FF2B5EF4-FFF2-40B4-BE49-F238E27FC236}">
                <a16:creationId xmlns:a16="http://schemas.microsoft.com/office/drawing/2014/main" id="{838F8038-38C2-E1D8-4389-421786E2D2AC}"/>
              </a:ext>
            </a:extLst>
          </p:cNvPr>
          <p:cNvSpPr txBox="1"/>
          <p:nvPr/>
        </p:nvSpPr>
        <p:spPr>
          <a:xfrm>
            <a:off x="901922" y="1327938"/>
            <a:ext cx="10388155" cy="4401205"/>
          </a:xfrm>
          <a:prstGeom prst="rect">
            <a:avLst/>
          </a:prstGeom>
          <a:noFill/>
        </p:spPr>
        <p:txBody>
          <a:bodyPr wrap="square" rtlCol="0">
            <a:spAutoFit/>
          </a:bodyPr>
          <a:lstStyle/>
          <a:p>
            <a:pPr marL="342900" indent="-342900" algn="l">
              <a:lnSpc>
                <a:spcPct val="100000"/>
              </a:lnSpc>
              <a:buFont typeface="Wingdings" panose="05000000000000000000" pitchFamily="2" charset="2"/>
              <a:buChar char="Ø"/>
            </a:pPr>
            <a:r>
              <a:rPr lang="en-US" sz="2000" dirty="0"/>
              <a:t>Installation of </a:t>
            </a:r>
            <a:r>
              <a:rPr lang="en-US" sz="2000" dirty="0" err="1"/>
              <a:t>Streamlit</a:t>
            </a:r>
            <a:endParaRPr lang="en-US" sz="2000" dirty="0"/>
          </a:p>
          <a:p>
            <a:pPr marL="342900" indent="-342900" algn="l">
              <a:lnSpc>
                <a:spcPct val="100000"/>
              </a:lnSpc>
              <a:buFont typeface="Wingdings" panose="05000000000000000000" pitchFamily="2" charset="2"/>
              <a:buChar char="Ø"/>
            </a:pPr>
            <a:r>
              <a:rPr lang="en-US" sz="2000" dirty="0"/>
              <a:t>Converting </a:t>
            </a:r>
            <a:r>
              <a:rPr lang="en-US" sz="2000" dirty="0" err="1"/>
              <a:t>jupyter</a:t>
            </a:r>
            <a:r>
              <a:rPr lang="en-US" sz="2000" dirty="0"/>
              <a:t> notebook into a python file.</a:t>
            </a:r>
          </a:p>
          <a:p>
            <a:pPr marL="342900" indent="-342900" algn="l">
              <a:lnSpc>
                <a:spcPct val="100000"/>
              </a:lnSpc>
              <a:buFont typeface="Wingdings" panose="05000000000000000000" pitchFamily="2" charset="2"/>
              <a:buChar char="Ø"/>
            </a:pPr>
            <a:r>
              <a:rPr lang="en-US" sz="2000" dirty="0"/>
              <a:t>Refactor code for </a:t>
            </a:r>
            <a:r>
              <a:rPr lang="en-US" sz="2000" dirty="0" err="1"/>
              <a:t>Streamlit</a:t>
            </a:r>
            <a:r>
              <a:rPr lang="en-US" sz="2000" dirty="0"/>
              <a:t>:</a:t>
            </a:r>
          </a:p>
          <a:p>
            <a:pPr marL="720000" indent="-342900" algn="l">
              <a:lnSpc>
                <a:spcPct val="100000"/>
              </a:lnSpc>
              <a:buFont typeface="Arial" panose="020B0604020202020204" pitchFamily="34" charset="0"/>
              <a:buChar char="•"/>
            </a:pPr>
            <a:r>
              <a:rPr lang="en-US" sz="2000" b="1" dirty="0"/>
              <a:t>Import Libraries: </a:t>
            </a:r>
            <a:r>
              <a:rPr lang="en-US" sz="2000" dirty="0"/>
              <a:t>Import </a:t>
            </a:r>
            <a:r>
              <a:rPr lang="en-US" sz="2000" dirty="0" err="1"/>
              <a:t>Streamlit</a:t>
            </a:r>
            <a:r>
              <a:rPr lang="en-US" sz="2000" dirty="0"/>
              <a:t> and necessary libraries</a:t>
            </a:r>
            <a:endParaRPr lang="en-US" sz="2000" b="1" dirty="0"/>
          </a:p>
          <a:p>
            <a:pPr marL="720000" indent="-342900" algn="l">
              <a:lnSpc>
                <a:spcPct val="100000"/>
              </a:lnSpc>
              <a:buFont typeface="Arial" panose="020B0604020202020204" pitchFamily="34" charset="0"/>
              <a:buChar char="•"/>
            </a:pPr>
            <a:r>
              <a:rPr lang="en-US" sz="2000" b="1" dirty="0"/>
              <a:t>App Layout: </a:t>
            </a:r>
            <a:r>
              <a:rPr lang="en-US" sz="2000" dirty="0"/>
              <a:t>To add titles, sidebar elements, file uploaders, etc.</a:t>
            </a:r>
          </a:p>
          <a:p>
            <a:pPr marL="720000" indent="-342900" algn="l">
              <a:lnSpc>
                <a:spcPct val="100000"/>
              </a:lnSpc>
              <a:buFont typeface="Arial" panose="020B0604020202020204" pitchFamily="34" charset="0"/>
              <a:buChar char="•"/>
            </a:pPr>
            <a:r>
              <a:rPr lang="en-US" sz="2000" b="1" dirty="0"/>
              <a:t>File Uploader: </a:t>
            </a:r>
            <a:r>
              <a:rPr lang="en-US" sz="2000" dirty="0"/>
              <a:t>To upload required files.</a:t>
            </a:r>
          </a:p>
          <a:p>
            <a:pPr marL="720000" indent="-342900" algn="l">
              <a:lnSpc>
                <a:spcPct val="100000"/>
              </a:lnSpc>
              <a:buFont typeface="Arial" panose="020B0604020202020204" pitchFamily="34" charset="0"/>
              <a:buChar char="•"/>
            </a:pPr>
            <a:r>
              <a:rPr lang="en-US" sz="2000" b="1" dirty="0"/>
              <a:t>Interactive Widgets: </a:t>
            </a:r>
            <a:r>
              <a:rPr lang="en-US" sz="2000" dirty="0"/>
              <a:t>Use sliders, button, and other widgets to control data inputs.</a:t>
            </a:r>
          </a:p>
          <a:p>
            <a:pPr marL="720000" indent="-342900" algn="l">
              <a:lnSpc>
                <a:spcPct val="100000"/>
              </a:lnSpc>
              <a:buFont typeface="Arial" panose="020B0604020202020204" pitchFamily="34" charset="0"/>
              <a:buChar char="•"/>
            </a:pPr>
            <a:r>
              <a:rPr lang="en-US" sz="2000" b="1" dirty="0"/>
              <a:t>Displaying Plots: </a:t>
            </a:r>
            <a:r>
              <a:rPr lang="en-US" sz="2000" dirty="0"/>
              <a:t>To display matplotlib or seaborn visualizations.</a:t>
            </a:r>
          </a:p>
          <a:p>
            <a:pPr marL="720000" indent="-342900" algn="l">
              <a:lnSpc>
                <a:spcPct val="100000"/>
              </a:lnSpc>
              <a:buFont typeface="Arial" panose="020B0604020202020204" pitchFamily="34" charset="0"/>
              <a:buChar char="•"/>
            </a:pPr>
            <a:r>
              <a:rPr lang="en-US" sz="2000" b="1" dirty="0"/>
              <a:t>Perform Analysis and Display Results: </a:t>
            </a:r>
            <a:r>
              <a:rPr lang="en-US" sz="2000" dirty="0"/>
              <a:t>Write data analysis and display results using </a:t>
            </a:r>
            <a:r>
              <a:rPr lang="en-US" sz="2000" dirty="0" err="1"/>
              <a:t>Streamlit</a:t>
            </a:r>
            <a:r>
              <a:rPr lang="en-US" sz="2000" dirty="0"/>
              <a:t>.</a:t>
            </a:r>
          </a:p>
          <a:p>
            <a:pPr marL="342900" indent="-342900" algn="l">
              <a:lnSpc>
                <a:spcPct val="100000"/>
              </a:lnSpc>
              <a:buFont typeface="Wingdings" panose="05000000000000000000" pitchFamily="2" charset="2"/>
              <a:buChar char="Ø"/>
            </a:pPr>
            <a:r>
              <a:rPr lang="en-US" sz="2000" dirty="0"/>
              <a:t>Run </a:t>
            </a:r>
            <a:r>
              <a:rPr lang="en-US" sz="2000" dirty="0" err="1"/>
              <a:t>Streamlit</a:t>
            </a:r>
            <a:r>
              <a:rPr lang="en-US" sz="2000" dirty="0"/>
              <a:t> in the command line to navigate to the folder containing python script and run. This will launch a local </a:t>
            </a:r>
            <a:r>
              <a:rPr lang="en-US" sz="2000" dirty="0" err="1"/>
              <a:t>Streamlit</a:t>
            </a:r>
            <a:r>
              <a:rPr lang="en-US" sz="2000" dirty="0"/>
              <a:t> web server</a:t>
            </a:r>
          </a:p>
          <a:p>
            <a:pPr marL="342900" indent="-342900" algn="l">
              <a:lnSpc>
                <a:spcPct val="100000"/>
              </a:lnSpc>
              <a:buFont typeface="Wingdings" panose="05000000000000000000" pitchFamily="2" charset="2"/>
              <a:buChar char="Ø"/>
            </a:pPr>
            <a:r>
              <a:rPr lang="en-US" sz="2000" b="1" dirty="0"/>
              <a:t>Link for Deployment:</a:t>
            </a:r>
          </a:p>
          <a:p>
            <a:pPr marL="720000"/>
            <a:r>
              <a:rPr lang="en-IN" sz="2000" dirty="0">
                <a:solidFill>
                  <a:schemeClr val="tx1"/>
                </a:solidFill>
                <a:hlinkClick r:id="rId2">
                  <a:extLst>
                    <a:ext uri="{A12FA001-AC4F-418D-AE19-62706E023703}">
                      <ahyp:hlinkClr xmlns:ahyp="http://schemas.microsoft.com/office/drawing/2018/hyperlinkcolor" val="tx"/>
                    </a:ext>
                  </a:extLst>
                </a:hlinkClick>
              </a:rPr>
              <a:t>https://solarpowergenration-kthhbspxjgmwunnrn4h3gz.streamlit.app/</a:t>
            </a:r>
            <a:endParaRPr lang="en-IN" sz="2000" dirty="0">
              <a:solidFill>
                <a:schemeClr val="tx1"/>
              </a:solidFill>
            </a:endParaRPr>
          </a:p>
          <a:p>
            <a:pPr marL="342900" indent="-342900">
              <a:buFont typeface="Wingdings" panose="05000000000000000000" pitchFamily="2" charset="2"/>
              <a:buChar char="Ø"/>
            </a:pPr>
            <a:r>
              <a:rPr lang="en-US" sz="2000" dirty="0">
                <a:solidFill>
                  <a:schemeClr val="tx1"/>
                </a:solidFill>
              </a:rPr>
              <a:t>Deploy</a:t>
            </a:r>
            <a:r>
              <a:rPr lang="en-US" sz="2000" dirty="0"/>
              <a:t> using </a:t>
            </a:r>
            <a:r>
              <a:rPr lang="en-US" sz="2000" dirty="0" err="1"/>
              <a:t>Streamlit</a:t>
            </a:r>
            <a:r>
              <a:rPr lang="en-US" sz="2000" dirty="0"/>
              <a:t>.</a:t>
            </a:r>
            <a:endParaRPr lang="en-IN" sz="2000" dirty="0">
              <a:solidFill>
                <a:schemeClr val="tx1"/>
              </a:solidFill>
            </a:endParaRPr>
          </a:p>
        </p:txBody>
      </p:sp>
    </p:spTree>
    <p:extLst>
      <p:ext uri="{BB962C8B-B14F-4D97-AF65-F5344CB8AC3E}">
        <p14:creationId xmlns:p14="http://schemas.microsoft.com/office/powerpoint/2010/main" val="3506844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9E821B-5566-6984-4DBA-DDCF1698010C}"/>
              </a:ext>
            </a:extLst>
          </p:cNvPr>
          <p:cNvSpPr txBox="1"/>
          <p:nvPr/>
        </p:nvSpPr>
        <p:spPr>
          <a:xfrm>
            <a:off x="1219200" y="877218"/>
            <a:ext cx="6115664" cy="646331"/>
          </a:xfrm>
          <a:prstGeom prst="rect">
            <a:avLst/>
          </a:prstGeom>
          <a:noFill/>
        </p:spPr>
        <p:txBody>
          <a:bodyPr wrap="square">
            <a:spAutoFit/>
          </a:bodyPr>
          <a:lstStyle/>
          <a:p>
            <a:r>
              <a:rPr lang="en-US" sz="3600" b="1" u="sng" dirty="0">
                <a:latin typeface="Times New Roman"/>
                <a:cs typeface="Times New Roman"/>
              </a:rPr>
              <a:t> :</a:t>
            </a:r>
            <a:endParaRPr lang="en-IN" sz="3600" b="1" u="sng" dirty="0"/>
          </a:p>
        </p:txBody>
      </p:sp>
      <p:pic>
        <p:nvPicPr>
          <p:cNvPr id="4" name="Picture 3">
            <a:extLst>
              <a:ext uri="{FF2B5EF4-FFF2-40B4-BE49-F238E27FC236}">
                <a16:creationId xmlns:a16="http://schemas.microsoft.com/office/drawing/2014/main" id="{A278592B-E81F-6F3D-8A7B-9D01117CE01E}"/>
              </a:ext>
            </a:extLst>
          </p:cNvPr>
          <p:cNvPicPr>
            <a:picLocks noChangeAspect="1"/>
          </p:cNvPicPr>
          <p:nvPr/>
        </p:nvPicPr>
        <p:blipFill>
          <a:blip r:embed="rId2"/>
          <a:srcRect l="4356" t="5185" r="5062"/>
          <a:stretch/>
        </p:blipFill>
        <p:spPr>
          <a:xfrm>
            <a:off x="440268" y="508001"/>
            <a:ext cx="11209866" cy="5909732"/>
          </a:xfrm>
          <a:prstGeom prst="rect">
            <a:avLst/>
          </a:prstGeom>
        </p:spPr>
      </p:pic>
      <p:sp>
        <p:nvSpPr>
          <p:cNvPr id="7" name="TextBox 6">
            <a:extLst>
              <a:ext uri="{FF2B5EF4-FFF2-40B4-BE49-F238E27FC236}">
                <a16:creationId xmlns:a16="http://schemas.microsoft.com/office/drawing/2014/main" id="{C506D131-BAF8-A25C-0CD0-889120737FDA}"/>
              </a:ext>
            </a:extLst>
          </p:cNvPr>
          <p:cNvSpPr txBox="1"/>
          <p:nvPr/>
        </p:nvSpPr>
        <p:spPr>
          <a:xfrm>
            <a:off x="440268" y="-15219"/>
            <a:ext cx="6112932" cy="523220"/>
          </a:xfrm>
          <a:prstGeom prst="rect">
            <a:avLst/>
          </a:prstGeom>
          <a:noFill/>
        </p:spPr>
        <p:txBody>
          <a:bodyPr wrap="square">
            <a:spAutoFit/>
          </a:bodyPr>
          <a:lstStyle/>
          <a:p>
            <a:r>
              <a:rPr lang="en-US" sz="2800" b="1" u="sng" dirty="0">
                <a:latin typeface="Times New Roman"/>
                <a:cs typeface="Times New Roman"/>
              </a:rPr>
              <a:t>Deployment:</a:t>
            </a:r>
            <a:endParaRPr lang="en-IN" sz="2800" dirty="0"/>
          </a:p>
        </p:txBody>
      </p:sp>
    </p:spTree>
    <p:extLst>
      <p:ext uri="{BB962C8B-B14F-4D97-AF65-F5344CB8AC3E}">
        <p14:creationId xmlns:p14="http://schemas.microsoft.com/office/powerpoint/2010/main" val="4163638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BF44B5-9330-AE5F-6D27-F6C6AD03D20B}"/>
              </a:ext>
            </a:extLst>
          </p:cNvPr>
          <p:cNvSpPr txBox="1"/>
          <p:nvPr/>
        </p:nvSpPr>
        <p:spPr>
          <a:xfrm>
            <a:off x="597122" y="0"/>
            <a:ext cx="9778555" cy="461665"/>
          </a:xfrm>
          <a:prstGeom prst="rect">
            <a:avLst/>
          </a:prstGeom>
          <a:noFill/>
        </p:spPr>
        <p:txBody>
          <a:bodyPr wrap="square">
            <a:spAutoFit/>
          </a:bodyPr>
          <a:lstStyle/>
          <a:p>
            <a:pPr algn="l"/>
            <a:r>
              <a:rPr lang="en-US" sz="2400" b="1" i="0" dirty="0">
                <a:solidFill>
                  <a:srgbClr val="31333F"/>
                </a:solidFill>
                <a:effectLst/>
                <a:latin typeface="Source Sans Pro" panose="020B0503030403020204" pitchFamily="34" charset="0"/>
              </a:rPr>
              <a:t>Predicted Power Generated: 2388.78 Watts (W)</a:t>
            </a:r>
          </a:p>
        </p:txBody>
      </p:sp>
      <p:pic>
        <p:nvPicPr>
          <p:cNvPr id="2" name="Picture 1">
            <a:extLst>
              <a:ext uri="{FF2B5EF4-FFF2-40B4-BE49-F238E27FC236}">
                <a16:creationId xmlns:a16="http://schemas.microsoft.com/office/drawing/2014/main" id="{987346BC-F06B-B471-972F-5FF42F7E4661}"/>
              </a:ext>
            </a:extLst>
          </p:cNvPr>
          <p:cNvPicPr>
            <a:picLocks noChangeAspect="1"/>
          </p:cNvPicPr>
          <p:nvPr/>
        </p:nvPicPr>
        <p:blipFill>
          <a:blip r:embed="rId2"/>
          <a:stretch>
            <a:fillRect/>
          </a:stretch>
        </p:blipFill>
        <p:spPr>
          <a:xfrm>
            <a:off x="951387" y="754425"/>
            <a:ext cx="4389464" cy="1173929"/>
          </a:xfrm>
          <a:prstGeom prst="rect">
            <a:avLst/>
          </a:prstGeom>
          <a:ln>
            <a:solidFill>
              <a:schemeClr val="tx1"/>
            </a:solidFill>
          </a:ln>
        </p:spPr>
      </p:pic>
      <p:pic>
        <p:nvPicPr>
          <p:cNvPr id="5" name="Picture 4">
            <a:extLst>
              <a:ext uri="{FF2B5EF4-FFF2-40B4-BE49-F238E27FC236}">
                <a16:creationId xmlns:a16="http://schemas.microsoft.com/office/drawing/2014/main" id="{6BACAA7B-627A-EAC4-0F04-33166BE7D41E}"/>
              </a:ext>
            </a:extLst>
          </p:cNvPr>
          <p:cNvPicPr>
            <a:picLocks noChangeAspect="1"/>
          </p:cNvPicPr>
          <p:nvPr/>
        </p:nvPicPr>
        <p:blipFill>
          <a:blip r:embed="rId3"/>
          <a:srcRect r="2104"/>
          <a:stretch/>
        </p:blipFill>
        <p:spPr>
          <a:xfrm>
            <a:off x="951387" y="2480858"/>
            <a:ext cx="2711379" cy="1715318"/>
          </a:xfrm>
          <a:prstGeom prst="rect">
            <a:avLst/>
          </a:prstGeom>
        </p:spPr>
      </p:pic>
      <p:pic>
        <p:nvPicPr>
          <p:cNvPr id="4" name="Picture 3">
            <a:extLst>
              <a:ext uri="{FF2B5EF4-FFF2-40B4-BE49-F238E27FC236}">
                <a16:creationId xmlns:a16="http://schemas.microsoft.com/office/drawing/2014/main" id="{72BAF814-2342-3D40-C2AE-F0A281ED4A9B}"/>
              </a:ext>
            </a:extLst>
          </p:cNvPr>
          <p:cNvPicPr>
            <a:picLocks noChangeAspect="1"/>
          </p:cNvPicPr>
          <p:nvPr/>
        </p:nvPicPr>
        <p:blipFill>
          <a:blip r:embed="rId4"/>
          <a:stretch>
            <a:fillRect/>
          </a:stretch>
        </p:blipFill>
        <p:spPr>
          <a:xfrm>
            <a:off x="3750001" y="2479485"/>
            <a:ext cx="2620562" cy="1680664"/>
          </a:xfrm>
          <a:prstGeom prst="rect">
            <a:avLst/>
          </a:prstGeom>
        </p:spPr>
      </p:pic>
      <p:pic>
        <p:nvPicPr>
          <p:cNvPr id="6" name="Picture 5">
            <a:extLst>
              <a:ext uri="{FF2B5EF4-FFF2-40B4-BE49-F238E27FC236}">
                <a16:creationId xmlns:a16="http://schemas.microsoft.com/office/drawing/2014/main" id="{C7AD82CE-6A97-07DB-798F-5F2B994F6B71}"/>
              </a:ext>
            </a:extLst>
          </p:cNvPr>
          <p:cNvPicPr>
            <a:picLocks noChangeAspect="1"/>
          </p:cNvPicPr>
          <p:nvPr/>
        </p:nvPicPr>
        <p:blipFill>
          <a:blip r:embed="rId5"/>
          <a:stretch>
            <a:fillRect/>
          </a:stretch>
        </p:blipFill>
        <p:spPr>
          <a:xfrm>
            <a:off x="951036" y="4359882"/>
            <a:ext cx="2711730" cy="1743693"/>
          </a:xfrm>
          <a:prstGeom prst="rect">
            <a:avLst/>
          </a:prstGeom>
        </p:spPr>
      </p:pic>
      <p:pic>
        <p:nvPicPr>
          <p:cNvPr id="9" name="Picture 8">
            <a:extLst>
              <a:ext uri="{FF2B5EF4-FFF2-40B4-BE49-F238E27FC236}">
                <a16:creationId xmlns:a16="http://schemas.microsoft.com/office/drawing/2014/main" id="{EC496478-6E3E-1112-1C26-E35AF6A60021}"/>
              </a:ext>
            </a:extLst>
          </p:cNvPr>
          <p:cNvPicPr>
            <a:picLocks noChangeAspect="1"/>
          </p:cNvPicPr>
          <p:nvPr/>
        </p:nvPicPr>
        <p:blipFill>
          <a:blip r:embed="rId6"/>
          <a:stretch>
            <a:fillRect/>
          </a:stretch>
        </p:blipFill>
        <p:spPr>
          <a:xfrm>
            <a:off x="3750000" y="4378515"/>
            <a:ext cx="2619026" cy="1706425"/>
          </a:xfrm>
          <a:prstGeom prst="rect">
            <a:avLst/>
          </a:prstGeom>
        </p:spPr>
      </p:pic>
      <p:sp>
        <p:nvSpPr>
          <p:cNvPr id="8" name="TextBox 7">
            <a:extLst>
              <a:ext uri="{FF2B5EF4-FFF2-40B4-BE49-F238E27FC236}">
                <a16:creationId xmlns:a16="http://schemas.microsoft.com/office/drawing/2014/main" id="{D84117E0-2368-74C8-F394-F4DA9719A1D8}"/>
              </a:ext>
            </a:extLst>
          </p:cNvPr>
          <p:cNvSpPr txBox="1"/>
          <p:nvPr/>
        </p:nvSpPr>
        <p:spPr>
          <a:xfrm>
            <a:off x="865239" y="2128087"/>
            <a:ext cx="3359857" cy="338554"/>
          </a:xfrm>
          <a:prstGeom prst="rect">
            <a:avLst/>
          </a:prstGeom>
          <a:noFill/>
        </p:spPr>
        <p:txBody>
          <a:bodyPr wrap="square">
            <a:spAutoFit/>
          </a:bodyPr>
          <a:lstStyle/>
          <a:p>
            <a:pPr algn="l"/>
            <a:r>
              <a:rPr lang="en-IN" sz="1600" b="1" i="0" dirty="0">
                <a:solidFill>
                  <a:srgbClr val="31333F"/>
                </a:solidFill>
                <a:effectLst/>
                <a:latin typeface="Source Sans Pro" panose="020B0503030403020204" pitchFamily="34" charset="0"/>
              </a:rPr>
              <a:t>User Input vs Dataset Distribution:</a:t>
            </a:r>
          </a:p>
        </p:txBody>
      </p:sp>
      <p:sp>
        <p:nvSpPr>
          <p:cNvPr id="10" name="TextBox 9">
            <a:extLst>
              <a:ext uri="{FF2B5EF4-FFF2-40B4-BE49-F238E27FC236}">
                <a16:creationId xmlns:a16="http://schemas.microsoft.com/office/drawing/2014/main" id="{1F435596-CA98-9BDE-EF42-028C9F751AAC}"/>
              </a:ext>
            </a:extLst>
          </p:cNvPr>
          <p:cNvSpPr txBox="1"/>
          <p:nvPr/>
        </p:nvSpPr>
        <p:spPr>
          <a:xfrm>
            <a:off x="5486399" y="754425"/>
            <a:ext cx="6122778" cy="1077218"/>
          </a:xfrm>
          <a:prstGeom prst="rect">
            <a:avLst/>
          </a:prstGeom>
          <a:noFill/>
        </p:spPr>
        <p:txBody>
          <a:bodyPr wrap="square">
            <a:spAutoFit/>
          </a:bodyPr>
          <a:lstStyle/>
          <a:p>
            <a:r>
              <a:rPr lang="en-IN" sz="1600" b="1" dirty="0"/>
              <a:t>Feature Importance</a:t>
            </a:r>
            <a:r>
              <a:rPr lang="en-IN" sz="1600" dirty="0"/>
              <a:t>:</a:t>
            </a:r>
          </a:p>
          <a:p>
            <a:r>
              <a:rPr lang="en-US" sz="1600" dirty="0"/>
              <a:t>The model places high importance on variables related to sunlight exposure (e.g., distance to solar noon and sky cover) while assigning less importance to atmospheric conditions (humidity and wind direction).</a:t>
            </a:r>
            <a:endParaRPr lang="en-IN" sz="1600" dirty="0"/>
          </a:p>
        </p:txBody>
      </p:sp>
      <p:sp>
        <p:nvSpPr>
          <p:cNvPr id="12" name="TextBox 11">
            <a:extLst>
              <a:ext uri="{FF2B5EF4-FFF2-40B4-BE49-F238E27FC236}">
                <a16:creationId xmlns:a16="http://schemas.microsoft.com/office/drawing/2014/main" id="{77F15605-FEA1-B3CE-8AD1-770A8F364188}"/>
              </a:ext>
            </a:extLst>
          </p:cNvPr>
          <p:cNvSpPr txBox="1"/>
          <p:nvPr/>
        </p:nvSpPr>
        <p:spPr>
          <a:xfrm>
            <a:off x="6361166" y="2072517"/>
            <a:ext cx="5105219" cy="4247317"/>
          </a:xfrm>
          <a:prstGeom prst="rect">
            <a:avLst/>
          </a:prstGeom>
          <a:noFill/>
        </p:spPr>
        <p:txBody>
          <a:bodyPr wrap="square">
            <a:spAutoFit/>
          </a:bodyPr>
          <a:lstStyle/>
          <a:p>
            <a:r>
              <a:rPr lang="en-IN" sz="1500" b="1" dirty="0"/>
              <a:t>Distance to Solar Noon:</a:t>
            </a:r>
          </a:p>
          <a:p>
            <a:r>
              <a:rPr lang="en-US" sz="1500" dirty="0"/>
              <a:t>The user input falls slightly above 0.5</a:t>
            </a:r>
            <a:r>
              <a:rPr lang="en-IN" sz="1500" dirty="0"/>
              <a:t>. </a:t>
            </a:r>
            <a:r>
              <a:rPr lang="en-US" sz="1500" dirty="0"/>
              <a:t>The user input for distance to solar noon is relatively average, which aligns well with the majority of the dataset.</a:t>
            </a:r>
            <a:endParaRPr lang="en-IN" sz="1500" dirty="0"/>
          </a:p>
          <a:p>
            <a:r>
              <a:rPr lang="en-IN" sz="1500" b="1" dirty="0"/>
              <a:t>Sky Cover</a:t>
            </a:r>
            <a:r>
              <a:rPr lang="en-IN" sz="1500" dirty="0"/>
              <a:t>:</a:t>
            </a:r>
          </a:p>
          <a:p>
            <a:r>
              <a:rPr lang="en-US" sz="1500" dirty="0"/>
              <a:t>The user input for sky cover is around 2.0</a:t>
            </a:r>
            <a:r>
              <a:rPr lang="en-IN" sz="1500" dirty="0"/>
              <a:t>. </a:t>
            </a:r>
            <a:r>
              <a:rPr lang="en-US" sz="1500" dirty="0"/>
              <a:t>The user input represents a moderately cloudy condition, which is not extreme but relatively common in the dataset.</a:t>
            </a:r>
            <a:endParaRPr lang="en-IN" sz="1500" dirty="0"/>
          </a:p>
          <a:p>
            <a:r>
              <a:rPr lang="en-IN" sz="1500" b="1" dirty="0"/>
              <a:t>Humidity</a:t>
            </a:r>
            <a:r>
              <a:rPr lang="en-IN" sz="1500" dirty="0"/>
              <a:t>:</a:t>
            </a:r>
          </a:p>
          <a:p>
            <a:r>
              <a:rPr lang="en-US" sz="1500" dirty="0"/>
              <a:t>The users input is around </a:t>
            </a:r>
            <a:r>
              <a:rPr lang="en-US" sz="1500" b="1" dirty="0"/>
              <a:t>50</a:t>
            </a:r>
            <a:r>
              <a:rPr lang="en-US" sz="1500" dirty="0"/>
              <a:t> on the humidity scale</a:t>
            </a:r>
            <a:r>
              <a:rPr lang="en-IN" sz="1500" dirty="0"/>
              <a:t>. </a:t>
            </a:r>
            <a:r>
              <a:rPr lang="en-US" sz="1500" dirty="0"/>
              <a:t>The majority of data points are concentrated between 40-80% humidity.</a:t>
            </a:r>
          </a:p>
          <a:p>
            <a:r>
              <a:rPr lang="en-US" sz="1500" dirty="0"/>
              <a:t>The humidity value provided by the user is typical and falls within the average range of the dataset.</a:t>
            </a:r>
          </a:p>
          <a:p>
            <a:r>
              <a:rPr lang="en-IN" sz="1500" b="1" dirty="0"/>
              <a:t>Wind Direction</a:t>
            </a:r>
            <a:r>
              <a:rPr lang="en-IN" sz="1500" dirty="0"/>
              <a:t>:</a:t>
            </a:r>
          </a:p>
          <a:p>
            <a:r>
              <a:rPr lang="en-US" sz="1500" dirty="0"/>
              <a:t>The user input is close to 0 on the wind direction scale. The user input falls within a low wind direction value, but the distribution suggests that there may be clusters in specific directions, which are more common in the dataset.</a:t>
            </a:r>
            <a:endParaRPr lang="en-IN" sz="1500" dirty="0"/>
          </a:p>
        </p:txBody>
      </p:sp>
    </p:spTree>
    <p:extLst>
      <p:ext uri="{BB962C8B-B14F-4D97-AF65-F5344CB8AC3E}">
        <p14:creationId xmlns:p14="http://schemas.microsoft.com/office/powerpoint/2010/main" val="1217502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182706" y="1332653"/>
            <a:ext cx="5388361" cy="2245361"/>
          </a:xfrm>
        </p:spPr>
        <p:txBody>
          <a:bodyPr/>
          <a:lstStyle/>
          <a:p>
            <a:pPr algn="l"/>
            <a:r>
              <a:rPr lang="en-US" sz="4800" b="1" u="sng" dirty="0">
                <a:solidFill>
                  <a:schemeClr val="tx1"/>
                </a:solidFill>
              </a:rPr>
              <a:t>Mentors:</a:t>
            </a:r>
            <a:br>
              <a:rPr lang="en-US" sz="4800" b="1" u="sng" dirty="0">
                <a:solidFill>
                  <a:schemeClr val="tx1"/>
                </a:solidFill>
              </a:rPr>
            </a:br>
            <a:r>
              <a:rPr lang="en-US" sz="4800" b="1" u="sng" dirty="0">
                <a:solidFill>
                  <a:schemeClr val="tx1"/>
                </a:solidFill>
              </a:rPr>
              <a:t>Karthik </a:t>
            </a:r>
            <a:r>
              <a:rPr lang="en-US" sz="4800" b="1" u="sng" dirty="0" err="1">
                <a:solidFill>
                  <a:schemeClr val="tx1"/>
                </a:solidFill>
              </a:rPr>
              <a:t>Muskula</a:t>
            </a:r>
            <a:br>
              <a:rPr lang="en-US" sz="4800" b="1" u="sng" dirty="0">
                <a:solidFill>
                  <a:schemeClr val="tx1"/>
                </a:solidFill>
              </a:rPr>
            </a:br>
            <a:r>
              <a:rPr lang="en-US" sz="4800" b="1" u="sng" dirty="0">
                <a:solidFill>
                  <a:schemeClr val="tx1"/>
                </a:solidFill>
              </a:rPr>
              <a:t>Pallavi </a:t>
            </a:r>
            <a:r>
              <a:rPr lang="en-US" sz="4800" b="1" u="sng" dirty="0" err="1">
                <a:solidFill>
                  <a:schemeClr val="tx1"/>
                </a:solidFill>
              </a:rPr>
              <a:t>Bapuram</a:t>
            </a:r>
            <a:endParaRPr lang="en-US" b="1" u="sng" dirty="0">
              <a:solidFill>
                <a:schemeClr val="tx1"/>
              </a:solidFill>
            </a:endParaRPr>
          </a:p>
        </p:txBody>
      </p:sp>
      <p:sp>
        <p:nvSpPr>
          <p:cNvPr id="6" name="TextBox 5">
            <a:extLst>
              <a:ext uri="{FF2B5EF4-FFF2-40B4-BE49-F238E27FC236}">
                <a16:creationId xmlns:a16="http://schemas.microsoft.com/office/drawing/2014/main" id="{2570E36F-CA2A-199D-3971-4BC9A307E0DD}"/>
              </a:ext>
            </a:extLst>
          </p:cNvPr>
          <p:cNvSpPr txBox="1"/>
          <p:nvPr/>
        </p:nvSpPr>
        <p:spPr>
          <a:xfrm>
            <a:off x="5854028" y="1443841"/>
            <a:ext cx="6155266" cy="3970318"/>
          </a:xfrm>
          <a:prstGeom prst="rect">
            <a:avLst/>
          </a:prstGeom>
          <a:noFill/>
        </p:spPr>
        <p:txBody>
          <a:bodyPr wrap="square">
            <a:spAutoFit/>
          </a:bodyPr>
          <a:lstStyle/>
          <a:p>
            <a:pPr>
              <a:spcBef>
                <a:spcPts val="0"/>
              </a:spcBef>
              <a:spcAft>
                <a:spcPts val="0"/>
              </a:spcAft>
            </a:pPr>
            <a:r>
              <a:rPr lang="en-US" sz="3600" b="1" dirty="0"/>
              <a:t> Group 5</a:t>
            </a:r>
          </a:p>
          <a:p>
            <a:pPr marL="457200" indent="-457200">
              <a:spcBef>
                <a:spcPts val="0"/>
              </a:spcBef>
              <a:spcAft>
                <a:spcPts val="0"/>
              </a:spcAft>
              <a:buFont typeface="+mj-lt"/>
              <a:buAutoNum type="arabicPeriod"/>
            </a:pPr>
            <a:r>
              <a:rPr lang="en-US" sz="3600" dirty="0"/>
              <a:t>K. Deepika</a:t>
            </a:r>
          </a:p>
          <a:p>
            <a:pPr marL="457200" indent="-457200">
              <a:spcBef>
                <a:spcPts val="0"/>
              </a:spcBef>
              <a:spcAft>
                <a:spcPts val="0"/>
              </a:spcAft>
              <a:buFont typeface="+mj-lt"/>
              <a:buAutoNum type="arabicPeriod"/>
            </a:pPr>
            <a:r>
              <a:rPr lang="en-US" sz="3600" dirty="0"/>
              <a:t>Tamalapakula Anunaya</a:t>
            </a:r>
          </a:p>
          <a:p>
            <a:pPr marL="457200" indent="-457200">
              <a:spcBef>
                <a:spcPts val="0"/>
              </a:spcBef>
              <a:spcAft>
                <a:spcPts val="0"/>
              </a:spcAft>
              <a:buFont typeface="+mj-lt"/>
              <a:buAutoNum type="arabicPeriod"/>
            </a:pPr>
            <a:r>
              <a:rPr lang="en-US" sz="3600" dirty="0"/>
              <a:t>Niharika Sunil Patil</a:t>
            </a:r>
          </a:p>
          <a:p>
            <a:pPr marL="457200" indent="-457200">
              <a:spcBef>
                <a:spcPts val="0"/>
              </a:spcBef>
              <a:spcAft>
                <a:spcPts val="0"/>
              </a:spcAft>
              <a:buFont typeface="+mj-lt"/>
              <a:buAutoNum type="arabicPeriod"/>
            </a:pPr>
            <a:r>
              <a:rPr lang="en-US" sz="3600" dirty="0"/>
              <a:t>Praveen P</a:t>
            </a:r>
          </a:p>
          <a:p>
            <a:pPr marL="457200" indent="-457200">
              <a:spcBef>
                <a:spcPts val="0"/>
              </a:spcBef>
              <a:spcAft>
                <a:spcPts val="0"/>
              </a:spcAft>
              <a:buFont typeface="+mj-lt"/>
              <a:buAutoNum type="arabicPeriod"/>
            </a:pPr>
            <a:r>
              <a:rPr lang="en-US" sz="3600" dirty="0" err="1"/>
              <a:t>Piyushraj</a:t>
            </a:r>
            <a:r>
              <a:rPr lang="en-US" sz="3600" dirty="0"/>
              <a:t> </a:t>
            </a:r>
            <a:r>
              <a:rPr lang="en-US" sz="3600" dirty="0" err="1"/>
              <a:t>Narsingrao</a:t>
            </a:r>
            <a:r>
              <a:rPr lang="en-US" sz="3600" dirty="0"/>
              <a:t> Raut</a:t>
            </a:r>
          </a:p>
          <a:p>
            <a:pPr marL="457200" indent="-457200">
              <a:spcBef>
                <a:spcPts val="0"/>
              </a:spcBef>
              <a:spcAft>
                <a:spcPts val="0"/>
              </a:spcAft>
              <a:buFont typeface="+mj-lt"/>
              <a:buAutoNum type="arabicPeriod"/>
            </a:pPr>
            <a:r>
              <a:rPr lang="en-US" sz="3600" dirty="0"/>
              <a:t>S. Sai Supriya</a:t>
            </a:r>
          </a:p>
        </p:txBody>
      </p:sp>
    </p:spTree>
    <p:extLst>
      <p:ext uri="{BB962C8B-B14F-4D97-AF65-F5344CB8AC3E}">
        <p14:creationId xmlns:p14="http://schemas.microsoft.com/office/powerpoint/2010/main" val="4153247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BF44B5-9330-AE5F-6D27-F6C6AD03D20B}"/>
              </a:ext>
            </a:extLst>
          </p:cNvPr>
          <p:cNvSpPr txBox="1"/>
          <p:nvPr/>
        </p:nvSpPr>
        <p:spPr>
          <a:xfrm>
            <a:off x="906378" y="1045401"/>
            <a:ext cx="8526379" cy="646331"/>
          </a:xfrm>
          <a:prstGeom prst="rect">
            <a:avLst/>
          </a:prstGeom>
          <a:noFill/>
        </p:spPr>
        <p:txBody>
          <a:bodyPr wrap="square">
            <a:spAutoFit/>
          </a:bodyPr>
          <a:lstStyle/>
          <a:p>
            <a:pPr algn="l"/>
            <a:r>
              <a:rPr lang="en-US" sz="3600" b="1" i="0" dirty="0">
                <a:solidFill>
                  <a:srgbClr val="31333F"/>
                </a:solidFill>
                <a:effectLst/>
                <a:latin typeface="Times New Roman" panose="02020603050405020304" pitchFamily="18" charset="0"/>
                <a:cs typeface="Times New Roman" panose="02020603050405020304" pitchFamily="18" charset="0"/>
              </a:rPr>
              <a:t>Prediction Explanation:</a:t>
            </a:r>
          </a:p>
        </p:txBody>
      </p:sp>
      <p:sp>
        <p:nvSpPr>
          <p:cNvPr id="2" name="TextBox 1">
            <a:extLst>
              <a:ext uri="{FF2B5EF4-FFF2-40B4-BE49-F238E27FC236}">
                <a16:creationId xmlns:a16="http://schemas.microsoft.com/office/drawing/2014/main" id="{838F8038-38C2-E1D8-4389-421786E2D2AC}"/>
              </a:ext>
            </a:extLst>
          </p:cNvPr>
          <p:cNvSpPr txBox="1"/>
          <p:nvPr/>
        </p:nvSpPr>
        <p:spPr>
          <a:xfrm>
            <a:off x="901922" y="1691732"/>
            <a:ext cx="10388155" cy="3903954"/>
          </a:xfrm>
          <a:prstGeom prst="rect">
            <a:avLst/>
          </a:prstGeom>
          <a:noFill/>
        </p:spPr>
        <p:txBody>
          <a:bodyPr wrap="square" rtlCol="0">
            <a:spAutoFit/>
          </a:bodyPr>
          <a:lstStyle/>
          <a:p>
            <a:pPr algn="l">
              <a:lnSpc>
                <a:spcPct val="150000"/>
              </a:lnSpc>
            </a:pPr>
            <a:r>
              <a:rPr lang="en-US" sz="2400" b="0" i="0" dirty="0">
                <a:solidFill>
                  <a:srgbClr val="31333F"/>
                </a:solidFill>
                <a:effectLst/>
                <a:latin typeface="Times New Roman" panose="02020603050405020304" pitchFamily="18" charset="0"/>
                <a:cs typeface="Times New Roman" panose="02020603050405020304" pitchFamily="18" charset="0"/>
              </a:rPr>
              <a:t>The prediction is based on the following features you have entered:</a:t>
            </a:r>
          </a:p>
          <a:p>
            <a:pPr algn="l">
              <a:lnSpc>
                <a:spcPct val="150000"/>
              </a:lnSpc>
              <a:buFont typeface="Arial" panose="020B0604020202020204" pitchFamily="34" charset="0"/>
              <a:buChar char="•"/>
            </a:pPr>
            <a:r>
              <a:rPr lang="en-US" sz="2400" b="1" i="0" dirty="0">
                <a:solidFill>
                  <a:srgbClr val="31333F"/>
                </a:solidFill>
                <a:effectLst/>
                <a:latin typeface="Times New Roman" panose="02020603050405020304" pitchFamily="18" charset="0"/>
                <a:cs typeface="Times New Roman" panose="02020603050405020304" pitchFamily="18" charset="0"/>
              </a:rPr>
              <a:t>Distance to Solar Noon</a:t>
            </a:r>
            <a:r>
              <a:rPr lang="en-US" sz="2400" b="0" i="0" dirty="0">
                <a:solidFill>
                  <a:srgbClr val="31333F"/>
                </a:solidFill>
                <a:effectLst/>
                <a:latin typeface="Times New Roman" panose="02020603050405020304" pitchFamily="18" charset="0"/>
                <a:cs typeface="Times New Roman" panose="02020603050405020304" pitchFamily="18" charset="0"/>
              </a:rPr>
              <a:t>: Affects the angle of sunlight reaching the panels.</a:t>
            </a:r>
          </a:p>
          <a:p>
            <a:pPr algn="l">
              <a:lnSpc>
                <a:spcPct val="150000"/>
              </a:lnSpc>
              <a:buFont typeface="Arial" panose="020B0604020202020204" pitchFamily="34" charset="0"/>
              <a:buChar char="•"/>
            </a:pPr>
            <a:r>
              <a:rPr lang="en-US" sz="2400" b="1" i="0" dirty="0">
                <a:solidFill>
                  <a:srgbClr val="31333F"/>
                </a:solidFill>
                <a:effectLst/>
                <a:latin typeface="Times New Roman" panose="02020603050405020304" pitchFamily="18" charset="0"/>
                <a:cs typeface="Times New Roman" panose="02020603050405020304" pitchFamily="18" charset="0"/>
              </a:rPr>
              <a:t>Wind Direction</a:t>
            </a:r>
            <a:r>
              <a:rPr lang="en-US" sz="2400" b="0" i="0" dirty="0">
                <a:solidFill>
                  <a:srgbClr val="31333F"/>
                </a:solidFill>
                <a:effectLst/>
                <a:latin typeface="Times New Roman" panose="02020603050405020304" pitchFamily="18" charset="0"/>
                <a:cs typeface="Times New Roman" panose="02020603050405020304" pitchFamily="18" charset="0"/>
              </a:rPr>
              <a:t>: Influences the cooling of solar panels and their efficiency.</a:t>
            </a:r>
          </a:p>
          <a:p>
            <a:pPr algn="l">
              <a:lnSpc>
                <a:spcPct val="150000"/>
              </a:lnSpc>
              <a:buFont typeface="Arial" panose="020B0604020202020204" pitchFamily="34" charset="0"/>
              <a:buChar char="•"/>
            </a:pPr>
            <a:r>
              <a:rPr lang="en-US" sz="2400" b="1" i="0" dirty="0">
                <a:solidFill>
                  <a:srgbClr val="31333F"/>
                </a:solidFill>
                <a:effectLst/>
                <a:latin typeface="Times New Roman" panose="02020603050405020304" pitchFamily="18" charset="0"/>
                <a:cs typeface="Times New Roman" panose="02020603050405020304" pitchFamily="18" charset="0"/>
              </a:rPr>
              <a:t>Wind Speed</a:t>
            </a:r>
            <a:r>
              <a:rPr lang="en-US" sz="2400" b="0" i="0" dirty="0">
                <a:solidFill>
                  <a:srgbClr val="31333F"/>
                </a:solidFill>
                <a:effectLst/>
                <a:latin typeface="Times New Roman" panose="02020603050405020304" pitchFamily="18" charset="0"/>
                <a:cs typeface="Times New Roman" panose="02020603050405020304" pitchFamily="18" charset="0"/>
              </a:rPr>
              <a:t>: Affects cooling and energy generation efficiency.</a:t>
            </a:r>
          </a:p>
          <a:p>
            <a:pPr algn="l">
              <a:lnSpc>
                <a:spcPct val="150000"/>
              </a:lnSpc>
              <a:buFont typeface="Arial" panose="020B0604020202020204" pitchFamily="34" charset="0"/>
              <a:buChar char="•"/>
            </a:pPr>
            <a:r>
              <a:rPr lang="en-US" sz="2400" b="1" i="0" dirty="0">
                <a:solidFill>
                  <a:srgbClr val="31333F"/>
                </a:solidFill>
                <a:effectLst/>
                <a:latin typeface="Times New Roman" panose="02020603050405020304" pitchFamily="18" charset="0"/>
                <a:cs typeface="Times New Roman" panose="02020603050405020304" pitchFamily="18" charset="0"/>
              </a:rPr>
              <a:t>Sky Cover</a:t>
            </a:r>
            <a:r>
              <a:rPr lang="en-US" sz="2400" b="0" i="0" dirty="0">
                <a:solidFill>
                  <a:srgbClr val="31333F"/>
                </a:solidFill>
                <a:effectLst/>
                <a:latin typeface="Times New Roman" panose="02020603050405020304" pitchFamily="18" charset="0"/>
                <a:cs typeface="Times New Roman" panose="02020603050405020304" pitchFamily="18" charset="0"/>
              </a:rPr>
              <a:t>: Determines the amount of sunlight reaching the panels.</a:t>
            </a:r>
          </a:p>
          <a:p>
            <a:pPr algn="l">
              <a:lnSpc>
                <a:spcPct val="150000"/>
              </a:lnSpc>
              <a:buFont typeface="Arial" panose="020B0604020202020204" pitchFamily="34" charset="0"/>
              <a:buChar char="•"/>
            </a:pPr>
            <a:r>
              <a:rPr lang="en-US" sz="2400" b="1" i="0" dirty="0">
                <a:solidFill>
                  <a:srgbClr val="31333F"/>
                </a:solidFill>
                <a:effectLst/>
                <a:latin typeface="Times New Roman" panose="02020603050405020304" pitchFamily="18" charset="0"/>
                <a:cs typeface="Times New Roman" panose="02020603050405020304" pitchFamily="18" charset="0"/>
              </a:rPr>
              <a:t>Average Wind Speed (Period)</a:t>
            </a:r>
            <a:r>
              <a:rPr lang="en-US" sz="2400" b="0" i="0" dirty="0">
                <a:solidFill>
                  <a:srgbClr val="31333F"/>
                </a:solidFill>
                <a:effectLst/>
                <a:latin typeface="Times New Roman" panose="02020603050405020304" pitchFamily="18" charset="0"/>
                <a:cs typeface="Times New Roman" panose="02020603050405020304" pitchFamily="18" charset="0"/>
              </a:rPr>
              <a:t>: Averages wind speed over a certain period.</a:t>
            </a:r>
          </a:p>
          <a:p>
            <a:pPr algn="l">
              <a:lnSpc>
                <a:spcPct val="150000"/>
              </a:lnSpc>
              <a:buFont typeface="Arial" panose="020B0604020202020204" pitchFamily="34" charset="0"/>
              <a:buChar char="•"/>
            </a:pPr>
            <a:r>
              <a:rPr lang="en-US" sz="2400" b="1" i="0" dirty="0">
                <a:solidFill>
                  <a:srgbClr val="31333F"/>
                </a:solidFill>
                <a:effectLst/>
                <a:latin typeface="Times New Roman" panose="02020603050405020304" pitchFamily="18" charset="0"/>
                <a:cs typeface="Times New Roman" panose="02020603050405020304" pitchFamily="18" charset="0"/>
              </a:rPr>
              <a:t>Average Pressure (Period)</a:t>
            </a:r>
            <a:r>
              <a:rPr lang="en-US" sz="2400" b="0" i="0" dirty="0">
                <a:solidFill>
                  <a:srgbClr val="31333F"/>
                </a:solidFill>
                <a:effectLst/>
                <a:latin typeface="Times New Roman" panose="02020603050405020304" pitchFamily="18" charset="0"/>
                <a:cs typeface="Times New Roman" panose="02020603050405020304" pitchFamily="18" charset="0"/>
              </a:rPr>
              <a:t>: Influences weather patterns affecting solar radiation.</a:t>
            </a:r>
          </a:p>
        </p:txBody>
      </p:sp>
    </p:spTree>
    <p:extLst>
      <p:ext uri="{BB962C8B-B14F-4D97-AF65-F5344CB8AC3E}">
        <p14:creationId xmlns:p14="http://schemas.microsoft.com/office/powerpoint/2010/main" val="3560499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BF44B5-9330-AE5F-6D27-F6C6AD03D20B}"/>
              </a:ext>
            </a:extLst>
          </p:cNvPr>
          <p:cNvSpPr txBox="1"/>
          <p:nvPr/>
        </p:nvSpPr>
        <p:spPr>
          <a:xfrm>
            <a:off x="1117601" y="1045401"/>
            <a:ext cx="8526379" cy="646331"/>
          </a:xfrm>
          <a:prstGeom prst="rect">
            <a:avLst/>
          </a:prstGeom>
          <a:noFill/>
        </p:spPr>
        <p:txBody>
          <a:bodyPr wrap="square">
            <a:spAutoFit/>
          </a:bodyPr>
          <a:lstStyle/>
          <a:p>
            <a:pPr algn="l"/>
            <a:r>
              <a:rPr lang="en-US" sz="3600" b="1" dirty="0">
                <a:solidFill>
                  <a:srgbClr val="31333F"/>
                </a:solidFill>
                <a:latin typeface="Times New Roman" panose="02020603050405020304" pitchFamily="18" charset="0"/>
                <a:cs typeface="Times New Roman" panose="02020603050405020304" pitchFamily="18" charset="0"/>
              </a:rPr>
              <a:t>Overall Conclusion</a:t>
            </a:r>
            <a:r>
              <a:rPr lang="en-US" sz="3600" b="1" i="0" dirty="0">
                <a:solidFill>
                  <a:srgbClr val="31333F"/>
                </a:solidFill>
                <a:effectLst/>
                <a:latin typeface="Times New Roman" panose="02020603050405020304" pitchFamily="18" charset="0"/>
                <a:cs typeface="Times New Roman" panose="02020603050405020304" pitchFamily="18" charset="0"/>
              </a:rPr>
              <a:t>:</a:t>
            </a:r>
          </a:p>
        </p:txBody>
      </p:sp>
      <p:sp>
        <p:nvSpPr>
          <p:cNvPr id="2" name="TextBox 1">
            <a:extLst>
              <a:ext uri="{FF2B5EF4-FFF2-40B4-BE49-F238E27FC236}">
                <a16:creationId xmlns:a16="http://schemas.microsoft.com/office/drawing/2014/main" id="{838F8038-38C2-E1D8-4389-421786E2D2AC}"/>
              </a:ext>
            </a:extLst>
          </p:cNvPr>
          <p:cNvSpPr txBox="1"/>
          <p:nvPr/>
        </p:nvSpPr>
        <p:spPr>
          <a:xfrm>
            <a:off x="1117601" y="1691732"/>
            <a:ext cx="10007600" cy="3364191"/>
          </a:xfrm>
          <a:prstGeom prst="rect">
            <a:avLst/>
          </a:prstGeom>
          <a:noFill/>
        </p:spPr>
        <p:txBody>
          <a:bodyPr wrap="square" rtlCol="0">
            <a:spAutoFit/>
          </a:bodyPr>
          <a:lstStyle/>
          <a:p>
            <a:pPr>
              <a:lnSpc>
                <a:spcPct val="150000"/>
              </a:lnSpc>
            </a:pPr>
            <a:r>
              <a:rPr lang="en-US" sz="2400" dirty="0"/>
              <a:t>The deployment results show that the user's inputs are within average or common ranges of the dataset. The model relies heavily on features related to solar exposure (distance to solar noon and sky cover), which align well with the user-provided inputs. This results in a predicted power generation of </a:t>
            </a:r>
            <a:r>
              <a:rPr lang="en-US" sz="2400" b="1" dirty="0"/>
              <a:t>2388.78 Watts</a:t>
            </a:r>
            <a:r>
              <a:rPr lang="en-US" sz="2400" dirty="0"/>
              <a:t>, which seems reasonable given the moderate weather conditions represented by the input values.</a:t>
            </a:r>
          </a:p>
        </p:txBody>
      </p:sp>
    </p:spTree>
    <p:extLst>
      <p:ext uri="{BB962C8B-B14F-4D97-AF65-F5344CB8AC3E}">
        <p14:creationId xmlns:p14="http://schemas.microsoft.com/office/powerpoint/2010/main" val="1753880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title"/>
          </p:nvPr>
        </p:nvSpPr>
        <p:spPr>
          <a:xfrm>
            <a:off x="7298190" y="277402"/>
            <a:ext cx="4018739" cy="695303"/>
          </a:xfrm>
        </p:spPr>
        <p:txBody>
          <a:bodyPr>
            <a:normAutofit fontScale="90000"/>
          </a:bodyPr>
          <a:lstStyle/>
          <a:p>
            <a:r>
              <a:rPr lang="en-US" b="1" dirty="0">
                <a:solidFill>
                  <a:schemeClr val="bg1"/>
                </a:solidFill>
              </a:rPr>
              <a:t>Solutions</a:t>
            </a:r>
          </a:p>
        </p:txBody>
      </p:sp>
      <p:sp>
        <p:nvSpPr>
          <p:cNvPr id="15" name="Subtitle 14">
            <a:extLst>
              <a:ext uri="{FF2B5EF4-FFF2-40B4-BE49-F238E27FC236}">
                <a16:creationId xmlns:a16="http://schemas.microsoft.com/office/drawing/2014/main" id="{B7886DF7-FA3D-4AD1-AEC1-578EA3AC8C7D}"/>
              </a:ext>
            </a:extLst>
          </p:cNvPr>
          <p:cNvSpPr>
            <a:spLocks noGrp="1"/>
          </p:cNvSpPr>
          <p:nvPr>
            <p:ph type="subTitle" idx="1"/>
          </p:nvPr>
        </p:nvSpPr>
        <p:spPr>
          <a:xfrm>
            <a:off x="6505121" y="1246852"/>
            <a:ext cx="5604876" cy="5323509"/>
          </a:xfrm>
        </p:spPr>
        <p:txBody>
          <a:bodyPr/>
          <a:lstStyle/>
          <a:p>
            <a:pPr>
              <a:spcBef>
                <a:spcPts val="0"/>
              </a:spcBef>
              <a:spcAft>
                <a:spcPts val="0"/>
              </a:spcAft>
              <a:buFont typeface="Arial" panose="020B0604020202020204" pitchFamily="34" charset="0"/>
              <a:buChar char="•"/>
            </a:pPr>
            <a:r>
              <a:rPr lang="en-US" sz="2400" dirty="0"/>
              <a:t>Decision-Making and communication</a:t>
            </a:r>
          </a:p>
          <a:p>
            <a:pPr>
              <a:spcBef>
                <a:spcPts val="0"/>
              </a:spcBef>
              <a:spcAft>
                <a:spcPts val="0"/>
              </a:spcAft>
              <a:buFont typeface="Arial" panose="020B0604020202020204" pitchFamily="34" charset="0"/>
              <a:buChar char="•"/>
            </a:pPr>
            <a:r>
              <a:rPr lang="en-US" sz="2400" dirty="0"/>
              <a:t>Using IQR method to detect and remove the outliers.</a:t>
            </a:r>
          </a:p>
          <a:p>
            <a:pPr>
              <a:spcBef>
                <a:spcPts val="0"/>
              </a:spcBef>
              <a:spcAft>
                <a:spcPts val="0"/>
              </a:spcAft>
              <a:buFont typeface="Arial" panose="020B0604020202020204" pitchFamily="34" charset="0"/>
              <a:buChar char="•"/>
            </a:pPr>
            <a:r>
              <a:rPr lang="en-US" sz="2400" dirty="0"/>
              <a:t>Applied standard scaler to scale and for better performance</a:t>
            </a:r>
          </a:p>
          <a:p>
            <a:pPr>
              <a:spcBef>
                <a:spcPts val="0"/>
              </a:spcBef>
              <a:spcAft>
                <a:spcPts val="0"/>
              </a:spcAft>
              <a:buFont typeface="Arial" panose="020B0604020202020204" pitchFamily="34" charset="0"/>
              <a:buChar char="•"/>
            </a:pPr>
            <a:r>
              <a:rPr lang="en-US" sz="2400" dirty="0"/>
              <a:t>Conducted correlation analysis and feature visualization like scatter plots, heatmaps, etc.</a:t>
            </a:r>
          </a:p>
          <a:p>
            <a:pPr>
              <a:spcBef>
                <a:spcPts val="0"/>
              </a:spcBef>
              <a:spcAft>
                <a:spcPts val="0"/>
              </a:spcAft>
              <a:buFont typeface="Arial" panose="020B0604020202020204" pitchFamily="34" charset="0"/>
              <a:buChar char="•"/>
            </a:pPr>
            <a:r>
              <a:rPr lang="en-US" sz="2400" dirty="0"/>
              <a:t>Tried different models and compared their MSE, RMSE, MAE, and R².</a:t>
            </a:r>
          </a:p>
          <a:p>
            <a:pPr>
              <a:spcBef>
                <a:spcPts val="0"/>
              </a:spcBef>
              <a:spcAft>
                <a:spcPts val="0"/>
              </a:spcAft>
              <a:buFont typeface="Arial" panose="020B0604020202020204" pitchFamily="34" charset="0"/>
              <a:buChar char="•"/>
            </a:pPr>
            <a:r>
              <a:rPr lang="en-US" sz="2400" dirty="0" err="1"/>
              <a:t>Streamlit</a:t>
            </a:r>
            <a:r>
              <a:rPr lang="en-US" sz="2400" dirty="0"/>
              <a:t> was chosen for deployment due to its ability.</a:t>
            </a:r>
          </a:p>
        </p:txBody>
      </p:sp>
      <p:sp>
        <p:nvSpPr>
          <p:cNvPr id="4" name="TextBox 3">
            <a:extLst>
              <a:ext uri="{FF2B5EF4-FFF2-40B4-BE49-F238E27FC236}">
                <a16:creationId xmlns:a16="http://schemas.microsoft.com/office/drawing/2014/main" id="{7EC6FD1D-40DF-9D96-1250-B7E60D0D5187}"/>
              </a:ext>
            </a:extLst>
          </p:cNvPr>
          <p:cNvSpPr txBox="1"/>
          <p:nvPr/>
        </p:nvSpPr>
        <p:spPr>
          <a:xfrm>
            <a:off x="1688496" y="277402"/>
            <a:ext cx="3205315" cy="707886"/>
          </a:xfrm>
          <a:prstGeom prst="rect">
            <a:avLst/>
          </a:prstGeom>
          <a:noFill/>
        </p:spPr>
        <p:txBody>
          <a:bodyPr wrap="square" rtlCol="0">
            <a:spAutoFit/>
          </a:bodyPr>
          <a:lstStyle/>
          <a:p>
            <a:r>
              <a:rPr lang="en-US" sz="4000" b="1" dirty="0"/>
              <a:t>Challenges</a:t>
            </a:r>
            <a:endParaRPr lang="en-IN" sz="4000" b="1" dirty="0"/>
          </a:p>
        </p:txBody>
      </p:sp>
      <p:sp>
        <p:nvSpPr>
          <p:cNvPr id="7" name="TextBox 6">
            <a:extLst>
              <a:ext uri="{FF2B5EF4-FFF2-40B4-BE49-F238E27FC236}">
                <a16:creationId xmlns:a16="http://schemas.microsoft.com/office/drawing/2014/main" id="{F765B8BD-8E7E-A19E-EF5F-2EB389D6FDA0}"/>
              </a:ext>
            </a:extLst>
          </p:cNvPr>
          <p:cNvSpPr txBox="1"/>
          <p:nvPr/>
        </p:nvSpPr>
        <p:spPr>
          <a:xfrm>
            <a:off x="321791" y="1257089"/>
            <a:ext cx="5943542" cy="4401205"/>
          </a:xfrm>
          <a:prstGeom prst="rect">
            <a:avLst/>
          </a:prstGeom>
          <a:noFill/>
        </p:spPr>
        <p:txBody>
          <a:bodyPr wrap="square">
            <a:spAutoFit/>
          </a:bodyPr>
          <a:lstStyle/>
          <a:p>
            <a:pPr>
              <a:buFont typeface="Arial" panose="020B0604020202020204" pitchFamily="34" charset="0"/>
              <a:buChar char="•"/>
            </a:pPr>
            <a:r>
              <a:rPr lang="en-US" sz="2400" dirty="0"/>
              <a:t>Coordination and Availability</a:t>
            </a:r>
          </a:p>
          <a:p>
            <a:pPr>
              <a:buFont typeface="Arial" panose="020B0604020202020204" pitchFamily="34" charset="0"/>
              <a:buChar char="•"/>
            </a:pPr>
            <a:r>
              <a:rPr lang="en-US" sz="2400" dirty="0"/>
              <a:t>Outliers in the data as it could skew the model results.</a:t>
            </a:r>
          </a:p>
          <a:p>
            <a:pPr>
              <a:buFont typeface="Arial" panose="020B0604020202020204" pitchFamily="34" charset="0"/>
              <a:buChar char="•"/>
            </a:pPr>
            <a:r>
              <a:rPr lang="en-US" sz="2400" dirty="0"/>
              <a:t>Dealing with standardization features like SVR and Neural networks.</a:t>
            </a:r>
          </a:p>
          <a:p>
            <a:pPr>
              <a:buFont typeface="Arial" panose="020B0604020202020204" pitchFamily="34" charset="0"/>
              <a:buChar char="•"/>
            </a:pPr>
            <a:r>
              <a:rPr lang="en-US" sz="2400" dirty="0"/>
              <a:t>Feature Selection identifying which feature had the most impact.</a:t>
            </a:r>
          </a:p>
          <a:p>
            <a:pPr>
              <a:buFont typeface="Arial" panose="020B0604020202020204" pitchFamily="34" charset="0"/>
              <a:buChar char="•"/>
            </a:pPr>
            <a:r>
              <a:rPr lang="en-US" sz="2400" dirty="0"/>
              <a:t>Best model selection for predicting.</a:t>
            </a:r>
          </a:p>
          <a:p>
            <a:pPr>
              <a:buFont typeface="Arial" panose="020B0604020202020204" pitchFamily="34" charset="0"/>
              <a:buChar char="•"/>
            </a:pPr>
            <a:endParaRPr lang="en-US" sz="2400" dirty="0"/>
          </a:p>
          <a:p>
            <a:pPr>
              <a:buFont typeface="Arial" panose="020B0604020202020204" pitchFamily="34" charset="0"/>
              <a:buChar char="•"/>
            </a:pPr>
            <a:r>
              <a:rPr lang="en-US" sz="2400" dirty="0"/>
              <a:t>Deploying </a:t>
            </a:r>
            <a:r>
              <a:rPr lang="en-US" sz="2400" dirty="0" err="1"/>
              <a:t>Streamlit</a:t>
            </a:r>
            <a:r>
              <a:rPr lang="en-US" sz="2400" dirty="0"/>
              <a:t> code after model development, deploying the model.</a:t>
            </a:r>
          </a:p>
          <a:p>
            <a:pPr>
              <a:buFont typeface="Arial" panose="020B0604020202020204" pitchFamily="34" charset="0"/>
              <a:buChar char="•"/>
            </a:pPr>
            <a:endParaRPr lang="en-US" sz="1600" dirty="0"/>
          </a:p>
        </p:txBody>
      </p:sp>
    </p:spTree>
    <p:extLst>
      <p:ext uri="{BB962C8B-B14F-4D97-AF65-F5344CB8AC3E}">
        <p14:creationId xmlns:p14="http://schemas.microsoft.com/office/powerpoint/2010/main" val="2779792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B387685-7043-B3CF-DCEA-9573F0978986}"/>
              </a:ext>
            </a:extLst>
          </p:cNvPr>
          <p:cNvSpPr txBox="1"/>
          <p:nvPr/>
        </p:nvSpPr>
        <p:spPr>
          <a:xfrm>
            <a:off x="2644877" y="2767280"/>
            <a:ext cx="6902245" cy="1323439"/>
          </a:xfrm>
          <a:prstGeom prst="rect">
            <a:avLst/>
          </a:prstGeom>
          <a:noFill/>
        </p:spPr>
        <p:txBody>
          <a:bodyPr wrap="square" rtlCol="0">
            <a:spAutoFit/>
          </a:bodyPr>
          <a:lstStyle/>
          <a:p>
            <a:r>
              <a:rPr lang="en-US" sz="8000" b="1" dirty="0"/>
              <a:t>THANK YOU</a:t>
            </a:r>
            <a:endParaRPr lang="en-IN" sz="8000" b="1" dirty="0"/>
          </a:p>
        </p:txBody>
      </p:sp>
    </p:spTree>
    <p:extLst>
      <p:ext uri="{BB962C8B-B14F-4D97-AF65-F5344CB8AC3E}">
        <p14:creationId xmlns:p14="http://schemas.microsoft.com/office/powerpoint/2010/main" val="732633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a:xfrm>
            <a:off x="1386628" y="825687"/>
            <a:ext cx="5142509" cy="971030"/>
          </a:xfrm>
        </p:spPr>
        <p:txBody>
          <a:bodyPr vert="horz" lIns="109728" tIns="109728" rIns="109728" bIns="91440" rtlCol="0" anchor="ctr">
            <a:normAutofit/>
          </a:bodyPr>
          <a:lstStyle/>
          <a:p>
            <a:r>
              <a:rPr lang="en-US" b="1" dirty="0"/>
              <a:t>objective</a:t>
            </a:r>
            <a:r>
              <a:rPr lang="en-US" dirty="0"/>
              <a:t> : </a:t>
            </a:r>
          </a:p>
        </p:txBody>
      </p:sp>
      <p:sp>
        <p:nvSpPr>
          <p:cNvPr id="3" name="TextBox 2">
            <a:extLst>
              <a:ext uri="{FF2B5EF4-FFF2-40B4-BE49-F238E27FC236}">
                <a16:creationId xmlns:a16="http://schemas.microsoft.com/office/drawing/2014/main" id="{AFDCD05E-AFCE-1EFD-7C62-80C69836FB42}"/>
              </a:ext>
            </a:extLst>
          </p:cNvPr>
          <p:cNvSpPr txBox="1"/>
          <p:nvPr/>
        </p:nvSpPr>
        <p:spPr>
          <a:xfrm>
            <a:off x="1386628" y="1957137"/>
            <a:ext cx="9618256" cy="3539430"/>
          </a:xfrm>
          <a:prstGeom prst="rect">
            <a:avLst/>
          </a:prstGeom>
          <a:noFill/>
        </p:spPr>
        <p:txBody>
          <a:bodyPr wrap="square" rtlCol="0">
            <a:spAutoFit/>
          </a:bodyPr>
          <a:lstStyle/>
          <a:p>
            <a:r>
              <a:rPr lang="en-US" sz="2800" dirty="0">
                <a:solidFill>
                  <a:schemeClr val="bg1"/>
                </a:solidFill>
                <a:latin typeface="Times New Roman"/>
                <a:ea typeface="Roboto"/>
                <a:cs typeface="Roboto"/>
              </a:rPr>
              <a:t>This project focuses on modeling solar power generation using environmental data. The dataset includes 2920 instances with 10 variables, such as temperature, wind speed, sky cover, humidity, and barometric pressure, measured every 3 hours. The goal is to predict solar energy output (in Joules) based on these factors, using exploratory data analysis and regression modeling to identify key influences on solar power generation and optimize predictions under different environmental conditions</a:t>
            </a:r>
            <a:endParaRPr lang="en-IN" sz="2800" dirty="0">
              <a:solidFill>
                <a:schemeClr val="bg1"/>
              </a:solidFill>
            </a:endParaRPr>
          </a:p>
        </p:txBody>
      </p:sp>
    </p:spTree>
    <p:extLst>
      <p:ext uri="{BB962C8B-B14F-4D97-AF65-F5344CB8AC3E}">
        <p14:creationId xmlns:p14="http://schemas.microsoft.com/office/powerpoint/2010/main" val="506900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descr="A table with numbers and symbols&#10;&#10;Description automatically generated">
            <a:extLst>
              <a:ext uri="{FF2B5EF4-FFF2-40B4-BE49-F238E27FC236}">
                <a16:creationId xmlns:a16="http://schemas.microsoft.com/office/drawing/2014/main" id="{684BDCC8-E4B4-1356-8A14-D9E78412E321}"/>
              </a:ext>
            </a:extLst>
          </p:cNvPr>
          <p:cNvPicPr>
            <a:picLocks noGrp="1" noChangeAspect="1"/>
          </p:cNvPicPr>
          <p:nvPr/>
        </p:nvPicPr>
        <p:blipFill>
          <a:blip r:embed="rId2"/>
          <a:stretch>
            <a:fillRect/>
          </a:stretch>
        </p:blipFill>
        <p:spPr>
          <a:xfrm>
            <a:off x="915558" y="937753"/>
            <a:ext cx="5180442" cy="2491247"/>
          </a:xfrm>
          <a:prstGeom prst="rect">
            <a:avLst/>
          </a:prstGeom>
        </p:spPr>
      </p:pic>
      <p:sp>
        <p:nvSpPr>
          <p:cNvPr id="4" name="TextBox 3">
            <a:extLst>
              <a:ext uri="{FF2B5EF4-FFF2-40B4-BE49-F238E27FC236}">
                <a16:creationId xmlns:a16="http://schemas.microsoft.com/office/drawing/2014/main" id="{F7625870-4141-EE2B-5DE8-1371C192DA1D}"/>
              </a:ext>
            </a:extLst>
          </p:cNvPr>
          <p:cNvSpPr txBox="1"/>
          <p:nvPr/>
        </p:nvSpPr>
        <p:spPr>
          <a:xfrm>
            <a:off x="915557" y="568421"/>
            <a:ext cx="6923594" cy="369332"/>
          </a:xfrm>
          <a:prstGeom prst="rect">
            <a:avLst/>
          </a:prstGeom>
          <a:noFill/>
        </p:spPr>
        <p:txBody>
          <a:bodyPr wrap="square">
            <a:spAutoFit/>
          </a:bodyPr>
          <a:lstStyle/>
          <a:p>
            <a:r>
              <a:rPr lang="en-US" b="1" u="sng" dirty="0">
                <a:latin typeface="Times New Roman"/>
                <a:cs typeface="Times New Roman"/>
              </a:rPr>
              <a:t>IMPORTING THE GIVEN DATA SET:</a:t>
            </a:r>
            <a:endParaRPr lang="en-IN" dirty="0"/>
          </a:p>
        </p:txBody>
      </p:sp>
      <p:sp>
        <p:nvSpPr>
          <p:cNvPr id="5" name="TextBox 4">
            <a:extLst>
              <a:ext uri="{FF2B5EF4-FFF2-40B4-BE49-F238E27FC236}">
                <a16:creationId xmlns:a16="http://schemas.microsoft.com/office/drawing/2014/main" id="{4FCFC6C6-9EF7-022D-CE20-B4D0B3C45E79}"/>
              </a:ext>
            </a:extLst>
          </p:cNvPr>
          <p:cNvSpPr txBox="1"/>
          <p:nvPr/>
        </p:nvSpPr>
        <p:spPr>
          <a:xfrm>
            <a:off x="6352796" y="568421"/>
            <a:ext cx="6112932" cy="369332"/>
          </a:xfrm>
          <a:prstGeom prst="rect">
            <a:avLst/>
          </a:prstGeom>
          <a:noFill/>
        </p:spPr>
        <p:txBody>
          <a:bodyPr wrap="square">
            <a:spAutoFit/>
          </a:bodyPr>
          <a:lstStyle/>
          <a:p>
            <a:r>
              <a:rPr lang="en-US" sz="1800" b="1" u="sng" dirty="0">
                <a:latin typeface="Times New Roman"/>
                <a:cs typeface="Times New Roman"/>
              </a:rPr>
              <a:t>BASIC INFORMATION ABOUT THE DATA SET:</a:t>
            </a:r>
            <a:endParaRPr lang="en-IN" sz="1800" b="1" u="sng" dirty="0"/>
          </a:p>
        </p:txBody>
      </p:sp>
      <p:pic>
        <p:nvPicPr>
          <p:cNvPr id="6" name="Picture 5" descr="A screenshot of a computer&#10;&#10;Description automatically generated">
            <a:extLst>
              <a:ext uri="{FF2B5EF4-FFF2-40B4-BE49-F238E27FC236}">
                <a16:creationId xmlns:a16="http://schemas.microsoft.com/office/drawing/2014/main" id="{D1F410B5-7C3A-5AC4-D657-18F85B261D4D}"/>
              </a:ext>
            </a:extLst>
          </p:cNvPr>
          <p:cNvPicPr>
            <a:picLocks noChangeAspect="1"/>
          </p:cNvPicPr>
          <p:nvPr/>
        </p:nvPicPr>
        <p:blipFill>
          <a:blip r:embed="rId3"/>
          <a:stretch>
            <a:fillRect/>
          </a:stretch>
        </p:blipFill>
        <p:spPr>
          <a:xfrm>
            <a:off x="6352796" y="937753"/>
            <a:ext cx="5003462" cy="2277395"/>
          </a:xfrm>
          <a:prstGeom prst="rect">
            <a:avLst/>
          </a:prstGeom>
        </p:spPr>
      </p:pic>
      <p:pic>
        <p:nvPicPr>
          <p:cNvPr id="7" name="Picture 6">
            <a:extLst>
              <a:ext uri="{FF2B5EF4-FFF2-40B4-BE49-F238E27FC236}">
                <a16:creationId xmlns:a16="http://schemas.microsoft.com/office/drawing/2014/main" id="{F5D390C8-7C37-123E-0F87-CD0F8ACCBDA9}"/>
              </a:ext>
            </a:extLst>
          </p:cNvPr>
          <p:cNvPicPr>
            <a:picLocks noChangeAspect="1"/>
          </p:cNvPicPr>
          <p:nvPr/>
        </p:nvPicPr>
        <p:blipFill>
          <a:blip r:embed="rId4"/>
          <a:stretch>
            <a:fillRect/>
          </a:stretch>
        </p:blipFill>
        <p:spPr>
          <a:xfrm>
            <a:off x="915557" y="3728501"/>
            <a:ext cx="7264882" cy="2473591"/>
          </a:xfrm>
          <a:prstGeom prst="rect">
            <a:avLst/>
          </a:prstGeom>
        </p:spPr>
      </p:pic>
      <p:sp>
        <p:nvSpPr>
          <p:cNvPr id="9" name="TextBox 8">
            <a:extLst>
              <a:ext uri="{FF2B5EF4-FFF2-40B4-BE49-F238E27FC236}">
                <a16:creationId xmlns:a16="http://schemas.microsoft.com/office/drawing/2014/main" id="{29F5E14A-1FA0-E0E6-D19C-5FDDD313BED0}"/>
              </a:ext>
            </a:extLst>
          </p:cNvPr>
          <p:cNvSpPr txBox="1"/>
          <p:nvPr/>
        </p:nvSpPr>
        <p:spPr>
          <a:xfrm>
            <a:off x="915557" y="3429000"/>
            <a:ext cx="6243484" cy="369332"/>
          </a:xfrm>
          <a:prstGeom prst="rect">
            <a:avLst/>
          </a:prstGeom>
          <a:noFill/>
        </p:spPr>
        <p:txBody>
          <a:bodyPr wrap="square">
            <a:spAutoFit/>
          </a:bodyPr>
          <a:lstStyle/>
          <a:p>
            <a:r>
              <a:rPr lang="en-US" b="1" u="sng" dirty="0">
                <a:latin typeface="Times New Roman"/>
                <a:cs typeface="Times New Roman"/>
              </a:rPr>
              <a:t>DESCRIPTIVE STATISTICS ABOUT THE DATA SET:</a:t>
            </a:r>
            <a:endParaRPr lang="en-IN" b="1" u="sng" dirty="0"/>
          </a:p>
        </p:txBody>
      </p:sp>
    </p:spTree>
    <p:extLst>
      <p:ext uri="{BB962C8B-B14F-4D97-AF65-F5344CB8AC3E}">
        <p14:creationId xmlns:p14="http://schemas.microsoft.com/office/powerpoint/2010/main" val="4088995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625870-4141-EE2B-5DE8-1371C192DA1D}"/>
              </a:ext>
            </a:extLst>
          </p:cNvPr>
          <p:cNvSpPr txBox="1"/>
          <p:nvPr/>
        </p:nvSpPr>
        <p:spPr>
          <a:xfrm>
            <a:off x="2374589" y="959008"/>
            <a:ext cx="9292478" cy="646331"/>
          </a:xfrm>
          <a:prstGeom prst="rect">
            <a:avLst/>
          </a:prstGeom>
          <a:noFill/>
        </p:spPr>
        <p:txBody>
          <a:bodyPr wrap="square">
            <a:spAutoFit/>
          </a:bodyPr>
          <a:lstStyle/>
          <a:p>
            <a:r>
              <a:rPr lang="en-US" sz="3600" b="1" u="sng" dirty="0">
                <a:latin typeface="Times New Roman"/>
                <a:cs typeface="Times New Roman"/>
              </a:rPr>
              <a:t>EXPLORATORY DATA ANALYSIS:</a:t>
            </a:r>
            <a:endParaRPr lang="en-IN" sz="3600" b="1" u="sng" dirty="0"/>
          </a:p>
        </p:txBody>
      </p:sp>
      <p:sp>
        <p:nvSpPr>
          <p:cNvPr id="6" name="TextBox 5">
            <a:extLst>
              <a:ext uri="{FF2B5EF4-FFF2-40B4-BE49-F238E27FC236}">
                <a16:creationId xmlns:a16="http://schemas.microsoft.com/office/drawing/2014/main" id="{D03C2371-FEEB-25AF-FF5C-F7250DCBF777}"/>
              </a:ext>
            </a:extLst>
          </p:cNvPr>
          <p:cNvSpPr txBox="1"/>
          <p:nvPr/>
        </p:nvSpPr>
        <p:spPr>
          <a:xfrm>
            <a:off x="3039979" y="1893206"/>
            <a:ext cx="6112042" cy="3349956"/>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400" dirty="0">
                <a:latin typeface="Times New Roman"/>
                <a:cs typeface="Times New Roman"/>
              </a:rPr>
              <a:t>Here we have done some visualizations like</a:t>
            </a:r>
          </a:p>
          <a:p>
            <a:pPr marL="342900" indent="-342900">
              <a:lnSpc>
                <a:spcPct val="150000"/>
              </a:lnSpc>
              <a:buFont typeface="Arial" panose="020B0604020202020204" pitchFamily="34" charset="0"/>
              <a:buChar char="•"/>
            </a:pPr>
            <a:r>
              <a:rPr lang="en-US" sz="2400" dirty="0">
                <a:latin typeface="Times New Roman"/>
                <a:cs typeface="Times New Roman"/>
              </a:rPr>
              <a:t>Histograms</a:t>
            </a:r>
          </a:p>
          <a:p>
            <a:pPr marL="342900" indent="-342900">
              <a:lnSpc>
                <a:spcPct val="150000"/>
              </a:lnSpc>
              <a:buFont typeface="Arial" panose="020B0604020202020204" pitchFamily="34" charset="0"/>
              <a:buChar char="•"/>
            </a:pPr>
            <a:r>
              <a:rPr lang="en-US" sz="2400" dirty="0">
                <a:latin typeface="Times New Roman"/>
                <a:cs typeface="Times New Roman"/>
              </a:rPr>
              <a:t>Scatter Plot</a:t>
            </a:r>
          </a:p>
          <a:p>
            <a:pPr marL="342900" indent="-342900">
              <a:lnSpc>
                <a:spcPct val="150000"/>
              </a:lnSpc>
              <a:buFont typeface="Arial" panose="020B0604020202020204" pitchFamily="34" charset="0"/>
              <a:buChar char="•"/>
            </a:pPr>
            <a:r>
              <a:rPr lang="en-US" sz="2400" dirty="0">
                <a:latin typeface="Times New Roman"/>
                <a:cs typeface="Times New Roman"/>
              </a:rPr>
              <a:t>Pair Plot</a:t>
            </a:r>
          </a:p>
          <a:p>
            <a:pPr marL="342900" indent="-342900">
              <a:lnSpc>
                <a:spcPct val="150000"/>
              </a:lnSpc>
              <a:buFont typeface="Arial" panose="020B0604020202020204" pitchFamily="34" charset="0"/>
              <a:buChar char="•"/>
            </a:pPr>
            <a:r>
              <a:rPr lang="en-US" sz="2400" dirty="0">
                <a:latin typeface="Times New Roman"/>
                <a:cs typeface="Times New Roman"/>
              </a:rPr>
              <a:t>Heat Map</a:t>
            </a:r>
          </a:p>
          <a:p>
            <a:pPr marL="342900" indent="-342900">
              <a:lnSpc>
                <a:spcPct val="150000"/>
              </a:lnSpc>
              <a:buFont typeface="Arial" panose="020B0604020202020204" pitchFamily="34" charset="0"/>
              <a:buChar char="•"/>
            </a:pPr>
            <a:r>
              <a:rPr lang="en-US" sz="2400" dirty="0">
                <a:latin typeface="Times New Roman"/>
                <a:cs typeface="Times New Roman"/>
              </a:rPr>
              <a:t>Box Plot</a:t>
            </a:r>
          </a:p>
        </p:txBody>
      </p:sp>
    </p:spTree>
    <p:extLst>
      <p:ext uri="{BB962C8B-B14F-4D97-AF65-F5344CB8AC3E}">
        <p14:creationId xmlns:p14="http://schemas.microsoft.com/office/powerpoint/2010/main" val="1865776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625870-4141-EE2B-5DE8-1371C192DA1D}"/>
              </a:ext>
            </a:extLst>
          </p:cNvPr>
          <p:cNvSpPr txBox="1"/>
          <p:nvPr/>
        </p:nvSpPr>
        <p:spPr>
          <a:xfrm>
            <a:off x="664322" y="890154"/>
            <a:ext cx="6923594" cy="461665"/>
          </a:xfrm>
          <a:prstGeom prst="rect">
            <a:avLst/>
          </a:prstGeom>
          <a:noFill/>
        </p:spPr>
        <p:txBody>
          <a:bodyPr wrap="square">
            <a:spAutoFit/>
          </a:bodyPr>
          <a:lstStyle/>
          <a:p>
            <a:r>
              <a:rPr lang="en-US" sz="2400" b="1" u="sng" dirty="0">
                <a:latin typeface="Times New Roman"/>
                <a:cs typeface="Times New Roman"/>
              </a:rPr>
              <a:t>BASIC INFORMATION ABOUT THE DATA SET:</a:t>
            </a:r>
            <a:endParaRPr lang="en-IN" sz="2400" b="1" u="sng" dirty="0"/>
          </a:p>
        </p:txBody>
      </p:sp>
      <p:sp>
        <p:nvSpPr>
          <p:cNvPr id="6" name="TextBox 5">
            <a:extLst>
              <a:ext uri="{FF2B5EF4-FFF2-40B4-BE49-F238E27FC236}">
                <a16:creationId xmlns:a16="http://schemas.microsoft.com/office/drawing/2014/main" id="{D03C2371-FEEB-25AF-FF5C-F7250DCBF777}"/>
              </a:ext>
            </a:extLst>
          </p:cNvPr>
          <p:cNvSpPr txBox="1"/>
          <p:nvPr/>
        </p:nvSpPr>
        <p:spPr>
          <a:xfrm>
            <a:off x="664322" y="1605339"/>
            <a:ext cx="6112042" cy="83099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a:cs typeface="Times New Roman"/>
              </a:rPr>
              <a:t>The above data set contains 2920 entries. </a:t>
            </a:r>
          </a:p>
          <a:p>
            <a:pPr marL="342900" indent="-342900">
              <a:buFont typeface="Arial" panose="020B0604020202020204" pitchFamily="34" charset="0"/>
              <a:buChar char="•"/>
            </a:pPr>
            <a:r>
              <a:rPr lang="en-US" sz="2400" dirty="0">
                <a:latin typeface="Times New Roman"/>
                <a:cs typeface="Times New Roman"/>
              </a:rPr>
              <a:t>There are 10 columns with int&amp; float.</a:t>
            </a:r>
          </a:p>
        </p:txBody>
      </p:sp>
      <p:pic>
        <p:nvPicPr>
          <p:cNvPr id="2" name="Picture 1">
            <a:extLst>
              <a:ext uri="{FF2B5EF4-FFF2-40B4-BE49-F238E27FC236}">
                <a16:creationId xmlns:a16="http://schemas.microsoft.com/office/drawing/2014/main" id="{DF3EF077-EFA3-F25E-1B3E-5032A5DEA3F7}"/>
              </a:ext>
            </a:extLst>
          </p:cNvPr>
          <p:cNvPicPr>
            <a:picLocks noChangeAspect="1"/>
          </p:cNvPicPr>
          <p:nvPr/>
        </p:nvPicPr>
        <p:blipFill>
          <a:blip r:embed="rId2"/>
          <a:stretch>
            <a:fillRect/>
          </a:stretch>
        </p:blipFill>
        <p:spPr>
          <a:xfrm>
            <a:off x="541867" y="474134"/>
            <a:ext cx="11125200" cy="4368799"/>
          </a:xfrm>
          <a:prstGeom prst="rect">
            <a:avLst/>
          </a:prstGeom>
        </p:spPr>
      </p:pic>
      <p:sp>
        <p:nvSpPr>
          <p:cNvPr id="3" name="TextBox 2">
            <a:extLst>
              <a:ext uri="{FF2B5EF4-FFF2-40B4-BE49-F238E27FC236}">
                <a16:creationId xmlns:a16="http://schemas.microsoft.com/office/drawing/2014/main" id="{4D4653B0-77FC-2290-D2CD-77C6AE01DAA2}"/>
              </a:ext>
            </a:extLst>
          </p:cNvPr>
          <p:cNvSpPr txBox="1"/>
          <p:nvPr/>
        </p:nvSpPr>
        <p:spPr>
          <a:xfrm>
            <a:off x="176391" y="-85753"/>
            <a:ext cx="2532943" cy="584775"/>
          </a:xfrm>
          <a:prstGeom prst="rect">
            <a:avLst/>
          </a:prstGeom>
          <a:noFill/>
        </p:spPr>
        <p:txBody>
          <a:bodyPr wrap="square" rtlCol="0">
            <a:spAutoFit/>
          </a:bodyPr>
          <a:lstStyle/>
          <a:p>
            <a:r>
              <a:rPr lang="en-US" sz="3200" b="1" u="sng" dirty="0">
                <a:latin typeface="+mj-lt"/>
              </a:rPr>
              <a:t>Histogram</a:t>
            </a:r>
            <a:r>
              <a:rPr lang="en-US" sz="3200" dirty="0">
                <a:latin typeface="+mj-lt"/>
              </a:rPr>
              <a:t>:</a:t>
            </a:r>
            <a:endParaRPr lang="en-IN" sz="3200" dirty="0">
              <a:latin typeface="+mj-lt"/>
            </a:endParaRPr>
          </a:p>
        </p:txBody>
      </p:sp>
      <p:sp>
        <p:nvSpPr>
          <p:cNvPr id="7" name="TextBox 6">
            <a:extLst>
              <a:ext uri="{FF2B5EF4-FFF2-40B4-BE49-F238E27FC236}">
                <a16:creationId xmlns:a16="http://schemas.microsoft.com/office/drawing/2014/main" id="{E14B64DB-B626-B0AC-ECB1-2D0B4E6D7380}"/>
              </a:ext>
            </a:extLst>
          </p:cNvPr>
          <p:cNvSpPr txBox="1"/>
          <p:nvPr/>
        </p:nvSpPr>
        <p:spPr>
          <a:xfrm>
            <a:off x="664321" y="4911787"/>
            <a:ext cx="11002746" cy="646331"/>
          </a:xfrm>
          <a:prstGeom prst="rect">
            <a:avLst/>
          </a:prstGeom>
          <a:noFill/>
        </p:spPr>
        <p:txBody>
          <a:bodyPr wrap="square">
            <a:spAutoFit/>
          </a:bodyPr>
          <a:lstStyle/>
          <a:p>
            <a:r>
              <a:rPr lang="en-IN" b="1" dirty="0"/>
              <a:t>Skewed Distributions</a:t>
            </a:r>
            <a:r>
              <a:rPr lang="en-IN" dirty="0"/>
              <a:t>: temperature, wind-direction, visibility, humidity, average pressure(period) are skewed to the right. transforming these skewed variables </a:t>
            </a:r>
            <a:r>
              <a:rPr lang="en-US" dirty="0"/>
              <a:t>to normalize their distributions for better model performance.</a:t>
            </a:r>
            <a:endParaRPr lang="en-IN" dirty="0"/>
          </a:p>
        </p:txBody>
      </p:sp>
      <p:sp>
        <p:nvSpPr>
          <p:cNvPr id="9" name="TextBox 8">
            <a:extLst>
              <a:ext uri="{FF2B5EF4-FFF2-40B4-BE49-F238E27FC236}">
                <a16:creationId xmlns:a16="http://schemas.microsoft.com/office/drawing/2014/main" id="{0FA23229-EEF6-22A8-FEEF-07CE7899BD81}"/>
              </a:ext>
            </a:extLst>
          </p:cNvPr>
          <p:cNvSpPr txBox="1"/>
          <p:nvPr/>
        </p:nvSpPr>
        <p:spPr>
          <a:xfrm>
            <a:off x="664321" y="5432843"/>
            <a:ext cx="10223812" cy="369332"/>
          </a:xfrm>
          <a:prstGeom prst="rect">
            <a:avLst/>
          </a:prstGeom>
          <a:noFill/>
        </p:spPr>
        <p:txBody>
          <a:bodyPr wrap="square">
            <a:spAutoFit/>
          </a:bodyPr>
          <a:lstStyle/>
          <a:p>
            <a:r>
              <a:rPr lang="en-IN" b="1" dirty="0"/>
              <a:t>Normally Distributed: </a:t>
            </a:r>
            <a:r>
              <a:rPr lang="en-IN" dirty="0"/>
              <a:t>wind-speed, average wind speed(period) these may not need transformation. </a:t>
            </a:r>
          </a:p>
        </p:txBody>
      </p:sp>
      <p:sp>
        <p:nvSpPr>
          <p:cNvPr id="11" name="TextBox 10">
            <a:extLst>
              <a:ext uri="{FF2B5EF4-FFF2-40B4-BE49-F238E27FC236}">
                <a16:creationId xmlns:a16="http://schemas.microsoft.com/office/drawing/2014/main" id="{65DC3B2D-D3F0-A869-2250-2F3EFD8145C1}"/>
              </a:ext>
            </a:extLst>
          </p:cNvPr>
          <p:cNvSpPr txBox="1"/>
          <p:nvPr/>
        </p:nvSpPr>
        <p:spPr>
          <a:xfrm>
            <a:off x="664321" y="5676899"/>
            <a:ext cx="10748746" cy="646331"/>
          </a:xfrm>
          <a:prstGeom prst="rect">
            <a:avLst/>
          </a:prstGeom>
          <a:noFill/>
        </p:spPr>
        <p:txBody>
          <a:bodyPr wrap="square">
            <a:spAutoFit/>
          </a:bodyPr>
          <a:lstStyle/>
          <a:p>
            <a:r>
              <a:rPr lang="en-IN" b="1" dirty="0"/>
              <a:t>Variables with Clear Peaks: </a:t>
            </a:r>
            <a:r>
              <a:rPr lang="en-IN" dirty="0"/>
              <a:t>distance-to-solar-noon, sky-cover these features should be treated differently as they may effect in further processing.</a:t>
            </a:r>
          </a:p>
        </p:txBody>
      </p:sp>
    </p:spTree>
    <p:extLst>
      <p:ext uri="{BB962C8B-B14F-4D97-AF65-F5344CB8AC3E}">
        <p14:creationId xmlns:p14="http://schemas.microsoft.com/office/powerpoint/2010/main" val="1277641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625870-4141-EE2B-5DE8-1371C192DA1D}"/>
              </a:ext>
            </a:extLst>
          </p:cNvPr>
          <p:cNvSpPr txBox="1"/>
          <p:nvPr/>
        </p:nvSpPr>
        <p:spPr>
          <a:xfrm>
            <a:off x="544368" y="8359"/>
            <a:ext cx="3063088" cy="646331"/>
          </a:xfrm>
          <a:prstGeom prst="rect">
            <a:avLst/>
          </a:prstGeom>
          <a:noFill/>
        </p:spPr>
        <p:txBody>
          <a:bodyPr wrap="square">
            <a:spAutoFit/>
          </a:bodyPr>
          <a:lstStyle/>
          <a:p>
            <a:r>
              <a:rPr lang="en-US" sz="3600" b="1" u="sng" dirty="0">
                <a:latin typeface="Times New Roman"/>
                <a:cs typeface="Times New Roman"/>
              </a:rPr>
              <a:t>Scatter Plots:</a:t>
            </a:r>
            <a:endParaRPr lang="en-IN" sz="3600" b="1" u="sng" dirty="0"/>
          </a:p>
        </p:txBody>
      </p:sp>
      <p:pic>
        <p:nvPicPr>
          <p:cNvPr id="3" name="Picture 2" descr="A graph of a number of blue dots&#10;&#10;Description automatically generated">
            <a:extLst>
              <a:ext uri="{FF2B5EF4-FFF2-40B4-BE49-F238E27FC236}">
                <a16:creationId xmlns:a16="http://schemas.microsoft.com/office/drawing/2014/main" id="{6AE4BD2F-9145-DC7A-6219-21636E6C4454}"/>
              </a:ext>
            </a:extLst>
          </p:cNvPr>
          <p:cNvPicPr>
            <a:picLocks noChangeAspect="1"/>
          </p:cNvPicPr>
          <p:nvPr/>
        </p:nvPicPr>
        <p:blipFill>
          <a:blip r:embed="rId2"/>
          <a:stretch>
            <a:fillRect/>
          </a:stretch>
        </p:blipFill>
        <p:spPr>
          <a:xfrm>
            <a:off x="699880" y="654691"/>
            <a:ext cx="2751662" cy="1470756"/>
          </a:xfrm>
          <a:prstGeom prst="rect">
            <a:avLst/>
          </a:prstGeom>
        </p:spPr>
      </p:pic>
      <p:pic>
        <p:nvPicPr>
          <p:cNvPr id="5" name="Picture 4" descr="A diagram of a graph&#10;&#10;Description automatically generated">
            <a:extLst>
              <a:ext uri="{FF2B5EF4-FFF2-40B4-BE49-F238E27FC236}">
                <a16:creationId xmlns:a16="http://schemas.microsoft.com/office/drawing/2014/main" id="{620F6BEA-1858-755F-C0CD-FF7BA61312D1}"/>
              </a:ext>
            </a:extLst>
          </p:cNvPr>
          <p:cNvPicPr>
            <a:picLocks noChangeAspect="1"/>
          </p:cNvPicPr>
          <p:nvPr/>
        </p:nvPicPr>
        <p:blipFill>
          <a:blip r:embed="rId3"/>
          <a:stretch>
            <a:fillRect/>
          </a:stretch>
        </p:blipFill>
        <p:spPr>
          <a:xfrm>
            <a:off x="3451542" y="654689"/>
            <a:ext cx="2751661" cy="1470757"/>
          </a:xfrm>
          <a:prstGeom prst="rect">
            <a:avLst/>
          </a:prstGeom>
        </p:spPr>
      </p:pic>
      <p:pic>
        <p:nvPicPr>
          <p:cNvPr id="7" name="Picture 6" descr="A graph of blue dots&#10;&#10;Description automatically generated">
            <a:extLst>
              <a:ext uri="{FF2B5EF4-FFF2-40B4-BE49-F238E27FC236}">
                <a16:creationId xmlns:a16="http://schemas.microsoft.com/office/drawing/2014/main" id="{3991FF52-C202-F95B-C9DD-A008E93C3821}"/>
              </a:ext>
            </a:extLst>
          </p:cNvPr>
          <p:cNvPicPr>
            <a:picLocks noChangeAspect="1"/>
          </p:cNvPicPr>
          <p:nvPr/>
        </p:nvPicPr>
        <p:blipFill>
          <a:blip r:embed="rId4"/>
          <a:stretch>
            <a:fillRect/>
          </a:stretch>
        </p:blipFill>
        <p:spPr>
          <a:xfrm>
            <a:off x="6194996" y="654689"/>
            <a:ext cx="2563294" cy="1470757"/>
          </a:xfrm>
          <a:prstGeom prst="rect">
            <a:avLst/>
          </a:prstGeom>
        </p:spPr>
      </p:pic>
      <p:pic>
        <p:nvPicPr>
          <p:cNvPr id="9" name="Picture 8" descr="A diagram of a wind-speed&#10;&#10;Description automatically generated">
            <a:extLst>
              <a:ext uri="{FF2B5EF4-FFF2-40B4-BE49-F238E27FC236}">
                <a16:creationId xmlns:a16="http://schemas.microsoft.com/office/drawing/2014/main" id="{A508A450-C1A1-838D-69CD-09DE78937119}"/>
              </a:ext>
            </a:extLst>
          </p:cNvPr>
          <p:cNvPicPr>
            <a:picLocks noChangeAspect="1"/>
          </p:cNvPicPr>
          <p:nvPr/>
        </p:nvPicPr>
        <p:blipFill>
          <a:blip r:embed="rId5"/>
          <a:stretch>
            <a:fillRect/>
          </a:stretch>
        </p:blipFill>
        <p:spPr>
          <a:xfrm>
            <a:off x="8790743" y="654689"/>
            <a:ext cx="2751663" cy="1575136"/>
          </a:xfrm>
          <a:prstGeom prst="rect">
            <a:avLst/>
          </a:prstGeom>
        </p:spPr>
      </p:pic>
      <p:pic>
        <p:nvPicPr>
          <p:cNvPr id="8" name="Picture 7" descr="A graph of blue dots&#10;&#10;Description automatically generated">
            <a:extLst>
              <a:ext uri="{FF2B5EF4-FFF2-40B4-BE49-F238E27FC236}">
                <a16:creationId xmlns:a16="http://schemas.microsoft.com/office/drawing/2014/main" id="{E5F05BEB-B15B-B520-2B37-8B2B28C2BC43}"/>
              </a:ext>
            </a:extLst>
          </p:cNvPr>
          <p:cNvPicPr>
            <a:picLocks noChangeAspect="1"/>
          </p:cNvPicPr>
          <p:nvPr/>
        </p:nvPicPr>
        <p:blipFill>
          <a:blip r:embed="rId6"/>
          <a:stretch>
            <a:fillRect/>
          </a:stretch>
        </p:blipFill>
        <p:spPr>
          <a:xfrm>
            <a:off x="699880" y="2152041"/>
            <a:ext cx="2751664" cy="1469191"/>
          </a:xfrm>
          <a:prstGeom prst="rect">
            <a:avLst/>
          </a:prstGeom>
        </p:spPr>
      </p:pic>
      <p:pic>
        <p:nvPicPr>
          <p:cNvPr id="11" name="Picture 10" descr="A graph of blue dots&#10;&#10;Description automatically generated">
            <a:extLst>
              <a:ext uri="{FF2B5EF4-FFF2-40B4-BE49-F238E27FC236}">
                <a16:creationId xmlns:a16="http://schemas.microsoft.com/office/drawing/2014/main" id="{9DE33665-AB97-A682-ED40-DFB418F42A8E}"/>
              </a:ext>
            </a:extLst>
          </p:cNvPr>
          <p:cNvPicPr>
            <a:picLocks noChangeAspect="1"/>
          </p:cNvPicPr>
          <p:nvPr/>
        </p:nvPicPr>
        <p:blipFill>
          <a:blip r:embed="rId7"/>
          <a:stretch>
            <a:fillRect/>
          </a:stretch>
        </p:blipFill>
        <p:spPr>
          <a:xfrm>
            <a:off x="3451542" y="2193159"/>
            <a:ext cx="2743454" cy="1428073"/>
          </a:xfrm>
          <a:prstGeom prst="rect">
            <a:avLst/>
          </a:prstGeom>
        </p:spPr>
      </p:pic>
      <p:pic>
        <p:nvPicPr>
          <p:cNvPr id="2" name="Picture 1">
            <a:extLst>
              <a:ext uri="{FF2B5EF4-FFF2-40B4-BE49-F238E27FC236}">
                <a16:creationId xmlns:a16="http://schemas.microsoft.com/office/drawing/2014/main" id="{2A883E2D-7BBB-D1B9-2830-BB2CEAE31B44}"/>
              </a:ext>
            </a:extLst>
          </p:cNvPr>
          <p:cNvPicPr>
            <a:picLocks noChangeAspect="1"/>
          </p:cNvPicPr>
          <p:nvPr/>
        </p:nvPicPr>
        <p:blipFill>
          <a:blip r:embed="rId8"/>
          <a:stretch>
            <a:fillRect/>
          </a:stretch>
        </p:blipFill>
        <p:spPr>
          <a:xfrm>
            <a:off x="6194996" y="2125446"/>
            <a:ext cx="2563294" cy="1527580"/>
          </a:xfrm>
          <a:prstGeom prst="rect">
            <a:avLst/>
          </a:prstGeom>
        </p:spPr>
      </p:pic>
      <p:pic>
        <p:nvPicPr>
          <p:cNvPr id="6" name="Picture 5" descr="A graph of blue dots&#10;&#10;Description automatically generated">
            <a:extLst>
              <a:ext uri="{FF2B5EF4-FFF2-40B4-BE49-F238E27FC236}">
                <a16:creationId xmlns:a16="http://schemas.microsoft.com/office/drawing/2014/main" id="{A21BB667-06A9-F7D0-F8FB-3E9F7FC572C6}"/>
              </a:ext>
            </a:extLst>
          </p:cNvPr>
          <p:cNvPicPr>
            <a:picLocks noChangeAspect="1"/>
          </p:cNvPicPr>
          <p:nvPr/>
        </p:nvPicPr>
        <p:blipFill>
          <a:blip r:embed="rId9"/>
          <a:stretch>
            <a:fillRect/>
          </a:stretch>
        </p:blipFill>
        <p:spPr>
          <a:xfrm>
            <a:off x="8790743" y="2172599"/>
            <a:ext cx="2710999" cy="1469192"/>
          </a:xfrm>
          <a:prstGeom prst="rect">
            <a:avLst/>
          </a:prstGeom>
        </p:spPr>
      </p:pic>
      <p:pic>
        <p:nvPicPr>
          <p:cNvPr id="10" name="Picture 9" descr="A diagram of a graph&#10;&#10;Description automatically generated">
            <a:extLst>
              <a:ext uri="{FF2B5EF4-FFF2-40B4-BE49-F238E27FC236}">
                <a16:creationId xmlns:a16="http://schemas.microsoft.com/office/drawing/2014/main" id="{477860BC-4BB8-AB8C-6BD7-5952E43FF35A}"/>
              </a:ext>
            </a:extLst>
          </p:cNvPr>
          <p:cNvPicPr>
            <a:picLocks noChangeAspect="1"/>
          </p:cNvPicPr>
          <p:nvPr/>
        </p:nvPicPr>
        <p:blipFill>
          <a:blip r:embed="rId10"/>
          <a:stretch>
            <a:fillRect/>
          </a:stretch>
        </p:blipFill>
        <p:spPr>
          <a:xfrm>
            <a:off x="707817" y="3612647"/>
            <a:ext cx="2743997" cy="1527580"/>
          </a:xfrm>
          <a:prstGeom prst="rect">
            <a:avLst/>
          </a:prstGeom>
        </p:spPr>
      </p:pic>
      <p:sp>
        <p:nvSpPr>
          <p:cNvPr id="12" name="Rectangle 1">
            <a:extLst>
              <a:ext uri="{FF2B5EF4-FFF2-40B4-BE49-F238E27FC236}">
                <a16:creationId xmlns:a16="http://schemas.microsoft.com/office/drawing/2014/main" id="{16BECC53-40E4-6312-C3A1-5FAAA68321BE}"/>
              </a:ext>
            </a:extLst>
          </p:cNvPr>
          <p:cNvSpPr>
            <a:spLocks noChangeArrowheads="1"/>
          </p:cNvSpPr>
          <p:nvPr/>
        </p:nvSpPr>
        <p:spPr bwMode="auto">
          <a:xfrm>
            <a:off x="3607456" y="3641791"/>
            <a:ext cx="793495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Distance to solar noon</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6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temperature</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are the strongest predictors of power generation. As expected, power generation increases as the sun approaches closer to noon and is most efficient in moderate temperatures.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Visibility</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6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humidity</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have weaker but still notable relationships with power generation: higher visibility tends to improve power generation, while higher humidity tends to reduce it.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Wind-direction</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wind-speed</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wind-average speed </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and </a:t>
            </a:r>
            <a:r>
              <a:rPr kumimoji="0" lang="en-US" altLang="en-US" sz="16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pressure</a:t>
            </a: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don’t seem to have significant impacts on solar power generation based on the scatter patterns. </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4B5259A-6AB8-8897-6CEF-B34741A9A201}"/>
              </a:ext>
            </a:extLst>
          </p:cNvPr>
          <p:cNvSpPr txBox="1"/>
          <p:nvPr/>
        </p:nvSpPr>
        <p:spPr>
          <a:xfrm>
            <a:off x="831274" y="5556978"/>
            <a:ext cx="11360726" cy="646331"/>
          </a:xfrm>
          <a:prstGeom prst="rect">
            <a:avLst/>
          </a:prstGeom>
          <a:noFill/>
        </p:spPr>
        <p:txBody>
          <a:bodyPr wrap="square">
            <a:spAutoFit/>
          </a:bodyPr>
          <a:lstStyle/>
          <a:p>
            <a:r>
              <a:rPr lang="en-US" b="1" dirty="0"/>
              <a:t>Conclusion</a:t>
            </a:r>
            <a:r>
              <a:rPr lang="en-US" dirty="0"/>
              <a:t>: For feature selection and modeling focusing more on </a:t>
            </a:r>
            <a:r>
              <a:rPr lang="en-US" b="1" dirty="0"/>
              <a:t>distance to solar noon</a:t>
            </a:r>
            <a:r>
              <a:rPr lang="en-US" dirty="0"/>
              <a:t>, </a:t>
            </a:r>
            <a:r>
              <a:rPr lang="en-US" b="1" dirty="0"/>
              <a:t>temperature</a:t>
            </a:r>
            <a:r>
              <a:rPr lang="en-US" dirty="0"/>
              <a:t>, </a:t>
            </a:r>
            <a:r>
              <a:rPr lang="en-US" b="1" dirty="0"/>
              <a:t>humidity</a:t>
            </a:r>
            <a:r>
              <a:rPr lang="en-US" dirty="0"/>
              <a:t>, and </a:t>
            </a:r>
            <a:r>
              <a:rPr lang="en-US" b="1" dirty="0"/>
              <a:t>visibility</a:t>
            </a:r>
            <a:r>
              <a:rPr lang="en-US" dirty="0"/>
              <a:t>, while wind-related variables may not contribute much predictive value to the model.</a:t>
            </a:r>
            <a:endParaRPr lang="en-IN" dirty="0"/>
          </a:p>
        </p:txBody>
      </p:sp>
    </p:spTree>
    <p:extLst>
      <p:ext uri="{BB962C8B-B14F-4D97-AF65-F5344CB8AC3E}">
        <p14:creationId xmlns:p14="http://schemas.microsoft.com/office/powerpoint/2010/main" val="2625220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625870-4141-EE2B-5DE8-1371C192DA1D}"/>
              </a:ext>
            </a:extLst>
          </p:cNvPr>
          <p:cNvSpPr txBox="1"/>
          <p:nvPr/>
        </p:nvSpPr>
        <p:spPr>
          <a:xfrm>
            <a:off x="544368" y="-60465"/>
            <a:ext cx="3063088" cy="584775"/>
          </a:xfrm>
          <a:prstGeom prst="rect">
            <a:avLst/>
          </a:prstGeom>
          <a:noFill/>
        </p:spPr>
        <p:txBody>
          <a:bodyPr wrap="square">
            <a:spAutoFit/>
          </a:bodyPr>
          <a:lstStyle/>
          <a:p>
            <a:r>
              <a:rPr lang="en-US" sz="3200" b="1" u="sng" dirty="0">
                <a:latin typeface="Times New Roman"/>
                <a:cs typeface="Times New Roman"/>
              </a:rPr>
              <a:t>Pair Plots:</a:t>
            </a:r>
            <a:endParaRPr lang="en-IN" sz="3200" b="1" u="sng" dirty="0"/>
          </a:p>
        </p:txBody>
      </p:sp>
      <p:pic>
        <p:nvPicPr>
          <p:cNvPr id="15" name="Picture 14">
            <a:extLst>
              <a:ext uri="{FF2B5EF4-FFF2-40B4-BE49-F238E27FC236}">
                <a16:creationId xmlns:a16="http://schemas.microsoft.com/office/drawing/2014/main" id="{50E50E33-E16C-13CB-D7D4-B7E3E00F41B5}"/>
              </a:ext>
            </a:extLst>
          </p:cNvPr>
          <p:cNvPicPr>
            <a:picLocks noChangeAspect="1"/>
          </p:cNvPicPr>
          <p:nvPr/>
        </p:nvPicPr>
        <p:blipFill>
          <a:blip r:embed="rId2"/>
          <a:stretch>
            <a:fillRect/>
          </a:stretch>
        </p:blipFill>
        <p:spPr>
          <a:xfrm>
            <a:off x="593528" y="613589"/>
            <a:ext cx="11008535" cy="5630822"/>
          </a:xfrm>
          <a:prstGeom prst="rect">
            <a:avLst/>
          </a:prstGeom>
        </p:spPr>
      </p:pic>
    </p:spTree>
    <p:extLst>
      <p:ext uri="{BB962C8B-B14F-4D97-AF65-F5344CB8AC3E}">
        <p14:creationId xmlns:p14="http://schemas.microsoft.com/office/powerpoint/2010/main" val="2797236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625870-4141-EE2B-5DE8-1371C192DA1D}"/>
              </a:ext>
            </a:extLst>
          </p:cNvPr>
          <p:cNvSpPr txBox="1"/>
          <p:nvPr/>
        </p:nvSpPr>
        <p:spPr>
          <a:xfrm>
            <a:off x="868833" y="551289"/>
            <a:ext cx="5020690" cy="646331"/>
          </a:xfrm>
          <a:prstGeom prst="rect">
            <a:avLst/>
          </a:prstGeom>
          <a:noFill/>
        </p:spPr>
        <p:txBody>
          <a:bodyPr wrap="square">
            <a:spAutoFit/>
          </a:bodyPr>
          <a:lstStyle/>
          <a:p>
            <a:r>
              <a:rPr lang="en-US" sz="3600" b="1" u="sng" dirty="0">
                <a:latin typeface="Times New Roman"/>
                <a:cs typeface="Times New Roman"/>
              </a:rPr>
              <a:t>Pair Plots insights:</a:t>
            </a:r>
            <a:endParaRPr lang="en-IN" sz="3600" b="1" u="sng" dirty="0"/>
          </a:p>
        </p:txBody>
      </p:sp>
      <p:sp>
        <p:nvSpPr>
          <p:cNvPr id="12" name="Rectangle 1">
            <a:extLst>
              <a:ext uri="{FF2B5EF4-FFF2-40B4-BE49-F238E27FC236}">
                <a16:creationId xmlns:a16="http://schemas.microsoft.com/office/drawing/2014/main" id="{16BECC53-40E4-6312-C3A1-5FAAA68321BE}"/>
              </a:ext>
            </a:extLst>
          </p:cNvPr>
          <p:cNvSpPr>
            <a:spLocks noChangeArrowheads="1"/>
          </p:cNvSpPr>
          <p:nvPr/>
        </p:nvSpPr>
        <p:spPr bwMode="auto">
          <a:xfrm>
            <a:off x="868833" y="1197620"/>
            <a:ext cx="10778799"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Correlations:</a:t>
            </a:r>
          </a:p>
          <a:p>
            <a:pPr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Positive Correlations: </a:t>
            </a:r>
            <a:r>
              <a:rPr lang="en-US" sz="1600" b="1" dirty="0">
                <a:latin typeface="Times New Roman" panose="02020603050405020304" pitchFamily="18" charset="0"/>
                <a:cs typeface="Times New Roman" panose="02020603050405020304" pitchFamily="18" charset="0"/>
              </a:rPr>
              <a:t>temperature</a:t>
            </a:r>
            <a:r>
              <a:rPr lang="en-US" sz="1600" dirty="0">
                <a:latin typeface="Times New Roman" panose="02020603050405020304" pitchFamily="18" charset="0"/>
                <a:cs typeface="Times New Roman" panose="02020603050405020304" pitchFamily="18" charset="0"/>
              </a:rPr>
              <a:t> and </a:t>
            </a:r>
            <a:r>
              <a:rPr lang="en-US" sz="1600" b="1" dirty="0" err="1">
                <a:latin typeface="Times New Roman" panose="02020603050405020304" pitchFamily="18" charset="0"/>
                <a:cs typeface="Times New Roman" panose="02020603050405020304" pitchFamily="18" charset="0"/>
              </a:rPr>
              <a:t>power_generated</a:t>
            </a:r>
            <a:r>
              <a:rPr lang="en-US" sz="1600" dirty="0">
                <a:latin typeface="Times New Roman" panose="02020603050405020304" pitchFamily="18" charset="0"/>
                <a:cs typeface="Times New Roman" panose="02020603050405020304" pitchFamily="18" charset="0"/>
              </a:rPr>
              <a:t> may show a positive correlation, where higher temperatures lead to more solar power generation.</a:t>
            </a:r>
          </a:p>
          <a:p>
            <a:pPr marR="0" lvl="0" indent="0" algn="l" defTabSz="914400" rtl="0" eaLnBrk="0" fontAlgn="base" latinLnBrk="0" hangingPunct="0">
              <a:lnSpc>
                <a:spcPct val="100000"/>
              </a:lnSpc>
              <a:spcBef>
                <a:spcPct val="0"/>
              </a:spcBef>
              <a:spcAft>
                <a:spcPct val="0"/>
              </a:spcAft>
              <a:buClrTx/>
              <a:buSzTx/>
              <a:buFontTx/>
              <a:buChar char="•"/>
              <a:tabLst/>
            </a:pPr>
            <a:r>
              <a:rPr lang="en-IN" sz="1600" b="1" dirty="0">
                <a:latin typeface="Times New Roman" panose="02020603050405020304" pitchFamily="18" charset="0"/>
                <a:cs typeface="Times New Roman" panose="02020603050405020304" pitchFamily="18" charset="0"/>
              </a:rPr>
              <a:t>Negative Correlations</a:t>
            </a:r>
            <a:r>
              <a:rPr lang="en-I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s</a:t>
            </a:r>
            <a:r>
              <a:rPr lang="en-US" sz="1600" b="1" dirty="0">
                <a:latin typeface="Times New Roman" panose="02020603050405020304" pitchFamily="18" charset="0"/>
                <a:cs typeface="Times New Roman" panose="02020603050405020304" pitchFamily="18" charset="0"/>
              </a:rPr>
              <a:t>ky cover</a:t>
            </a:r>
            <a:r>
              <a:rPr lang="en-US" sz="1600" dirty="0">
                <a:latin typeface="Times New Roman" panose="02020603050405020304" pitchFamily="18" charset="0"/>
                <a:cs typeface="Times New Roman" panose="02020603050405020304" pitchFamily="18" charset="0"/>
              </a:rPr>
              <a:t> and </a:t>
            </a:r>
            <a:r>
              <a:rPr lang="en-US" sz="1600" b="1" dirty="0" err="1">
                <a:latin typeface="Times New Roman" panose="02020603050405020304" pitchFamily="18" charset="0"/>
                <a:cs typeface="Times New Roman" panose="02020603050405020304" pitchFamily="18" charset="0"/>
              </a:rPr>
              <a:t>power_generated</a:t>
            </a:r>
            <a:r>
              <a:rPr lang="en-US" sz="1600" dirty="0">
                <a:latin typeface="Times New Roman" panose="02020603050405020304" pitchFamily="18" charset="0"/>
                <a:cs typeface="Times New Roman" panose="02020603050405020304" pitchFamily="18" charset="0"/>
              </a:rPr>
              <a:t> could show a negative correlation, where increased cloud cover results in less solar power generation.</a:t>
            </a:r>
          </a:p>
          <a:p>
            <a:pPr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 Correlation: </a:t>
            </a:r>
            <a:r>
              <a:rPr lang="en-US" altLang="en-US" sz="1600" b="1" dirty="0" err="1">
                <a:latin typeface="Times New Roman" panose="02020603050405020304" pitchFamily="18" charset="0"/>
                <a:cs typeface="Times New Roman" panose="02020603050405020304" pitchFamily="18" charset="0"/>
              </a:rPr>
              <a:t>wind_direction</a:t>
            </a:r>
            <a:r>
              <a:rPr lang="en-US" altLang="en-US" sz="1600" b="1" dirty="0">
                <a:latin typeface="Times New Roman" panose="02020603050405020304" pitchFamily="18" charset="0"/>
                <a:cs typeface="Times New Roman" panose="02020603050405020304" pitchFamily="18" charset="0"/>
              </a:rPr>
              <a:t>, </a:t>
            </a:r>
            <a:r>
              <a:rPr lang="en-US" altLang="en-US" sz="1600" b="1" dirty="0" err="1">
                <a:latin typeface="Times New Roman" panose="02020603050405020304" pitchFamily="18" charset="0"/>
                <a:cs typeface="Times New Roman" panose="02020603050405020304" pitchFamily="18" charset="0"/>
              </a:rPr>
              <a:t>wind_speed</a:t>
            </a:r>
            <a:r>
              <a:rPr lang="en-US" altLang="en-US" sz="1600" b="1"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and</a:t>
            </a:r>
            <a:r>
              <a:rPr lang="en-US" altLang="en-US" sz="1600" b="1" dirty="0">
                <a:latin typeface="Times New Roman" panose="02020603050405020304" pitchFamily="18" charset="0"/>
                <a:cs typeface="Times New Roman" panose="02020603050405020304" pitchFamily="18" charset="0"/>
              </a:rPr>
              <a:t> </a:t>
            </a:r>
            <a:r>
              <a:rPr lang="en-US" altLang="en-US" sz="1600" b="1" dirty="0" err="1">
                <a:latin typeface="Times New Roman" panose="02020603050405020304" pitchFamily="18" charset="0"/>
                <a:cs typeface="Times New Roman" panose="02020603050405020304" pitchFamily="18" charset="0"/>
              </a:rPr>
              <a:t>power_generated</a:t>
            </a:r>
            <a:r>
              <a:rPr lang="en-US" altLang="en-US" sz="1600" b="1"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show no clear pattern and might not directly influence.</a:t>
            </a:r>
          </a:p>
          <a:p>
            <a:pPr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Skewed Distribution:</a:t>
            </a:r>
          </a:p>
          <a:p>
            <a:pPr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Temperature l</a:t>
            </a:r>
            <a:r>
              <a:rPr lang="en-US" sz="1600" dirty="0">
                <a:latin typeface="Times New Roman" panose="02020603050405020304" pitchFamily="18" charset="0"/>
                <a:cs typeface="Times New Roman" panose="02020603050405020304" pitchFamily="18" charset="0"/>
              </a:rPr>
              <a:t>ikely follows a </a:t>
            </a:r>
            <a:r>
              <a:rPr lang="en-US" sz="1600" b="1" dirty="0">
                <a:latin typeface="Times New Roman" panose="02020603050405020304" pitchFamily="18" charset="0"/>
                <a:cs typeface="Times New Roman" panose="02020603050405020304" pitchFamily="18" charset="0"/>
              </a:rPr>
              <a:t>normal distribution</a:t>
            </a:r>
            <a:r>
              <a:rPr lang="en-US" sz="1600" dirty="0">
                <a:latin typeface="Times New Roman" panose="02020603050405020304" pitchFamily="18" charset="0"/>
                <a:cs typeface="Times New Roman" panose="02020603050405020304" pitchFamily="18" charset="0"/>
              </a:rPr>
              <a:t> (bell-shaped), that most days fall around an average temperature with fewer very hot or very cold days.</a:t>
            </a:r>
          </a:p>
          <a:p>
            <a:pPr marR="0" lvl="0" indent="0" algn="l" defTabSz="914400" rtl="0" eaLnBrk="0" fontAlgn="base" latinLnBrk="0" hangingPunct="0">
              <a:lnSpc>
                <a:spcPct val="100000"/>
              </a:lnSpc>
              <a:spcBef>
                <a:spcPct val="0"/>
              </a:spcBef>
              <a:spcAft>
                <a:spcPct val="0"/>
              </a:spcAft>
              <a:buClrTx/>
              <a:buSzTx/>
              <a:buFontTx/>
              <a:buChar char="•"/>
              <a:tabLst/>
            </a:pPr>
            <a:r>
              <a:rPr lang="en-US" sz="1600" b="1" dirty="0">
                <a:latin typeface="Times New Roman" panose="02020603050405020304" pitchFamily="18" charset="0"/>
                <a:cs typeface="Times New Roman" panose="02020603050405020304" pitchFamily="18" charset="0"/>
              </a:rPr>
              <a:t>Humidity</a:t>
            </a:r>
            <a:r>
              <a:rPr lang="en-US" sz="1600" dirty="0">
                <a:latin typeface="Times New Roman" panose="02020603050405020304" pitchFamily="18" charset="0"/>
                <a:cs typeface="Times New Roman" panose="02020603050405020304" pitchFamily="18" charset="0"/>
              </a:rPr>
              <a:t> likely skewed.</a:t>
            </a:r>
          </a:p>
          <a:p>
            <a:pPr marR="0" lvl="0" indent="0" algn="l" defTabSz="914400" rtl="0" eaLnBrk="0" fontAlgn="base" latinLnBrk="0" hangingPunct="0">
              <a:lnSpc>
                <a:spcPct val="100000"/>
              </a:lnSpc>
              <a:spcBef>
                <a:spcPct val="0"/>
              </a:spcBef>
              <a:spcAft>
                <a:spcPct val="0"/>
              </a:spcAft>
              <a:buClrTx/>
              <a:buSzTx/>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US" sz="1600" b="1" dirty="0">
                <a:latin typeface="Times New Roman" panose="02020603050405020304" pitchFamily="18" charset="0"/>
                <a:cs typeface="Times New Roman" panose="02020603050405020304" pitchFamily="18" charset="0"/>
              </a:rPr>
              <a:t>Outliers: </a:t>
            </a:r>
            <a:r>
              <a:rPr lang="en-US" altLang="en-US" sz="1600" b="1" dirty="0" err="1">
                <a:latin typeface="Times New Roman" panose="02020603050405020304" pitchFamily="18" charset="0"/>
                <a:cs typeface="Times New Roman" panose="02020603050405020304" pitchFamily="18" charset="0"/>
              </a:rPr>
              <a:t>wind_speed</a:t>
            </a:r>
            <a:r>
              <a:rPr lang="en-US" altLang="en-US" sz="1600" b="1"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and</a:t>
            </a:r>
            <a:r>
              <a:rPr lang="en-US" altLang="en-US" sz="1600" b="1" dirty="0">
                <a:latin typeface="Times New Roman" panose="02020603050405020304" pitchFamily="18" charset="0"/>
                <a:cs typeface="Times New Roman" panose="02020603050405020304" pitchFamily="18" charset="0"/>
              </a:rPr>
              <a:t> </a:t>
            </a:r>
            <a:r>
              <a:rPr lang="en-US" altLang="en-US" sz="1600" b="1" dirty="0" err="1">
                <a:latin typeface="Times New Roman" panose="02020603050405020304" pitchFamily="18" charset="0"/>
                <a:cs typeface="Times New Roman" panose="02020603050405020304" pitchFamily="18" charset="0"/>
              </a:rPr>
              <a:t>average_wind_speed</a:t>
            </a:r>
            <a:r>
              <a:rPr lang="en-US" altLang="en-US" sz="1600" b="1"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has outliers representing high or low wind conditions that </a:t>
            </a:r>
            <a:r>
              <a:rPr lang="en-US" altLang="en-US" sz="1600" dirty="0" err="1">
                <a:latin typeface="Times New Roman" panose="02020603050405020304" pitchFamily="18" charset="0"/>
                <a:cs typeface="Times New Roman" panose="02020603050405020304" pitchFamily="18" charset="0"/>
              </a:rPr>
              <a:t>devite</a:t>
            </a:r>
            <a:r>
              <a:rPr lang="en-US" altLang="en-US" sz="1600" dirty="0">
                <a:latin typeface="Times New Roman" panose="02020603050405020304" pitchFamily="18" charset="0"/>
                <a:cs typeface="Times New Roman" panose="02020603050405020304" pitchFamily="18" charset="0"/>
              </a:rPr>
              <a:t> from typical patterns.</a:t>
            </a:r>
          </a:p>
          <a:p>
            <a:pPr marR="0" lvl="0" algn="l" defTabSz="914400" rtl="0" eaLnBrk="0" fontAlgn="base" latinLnBrk="0" hangingPunct="0">
              <a:lnSpc>
                <a:spcPct val="100000"/>
              </a:lnSpc>
              <a:spcBef>
                <a:spcPct val="0"/>
              </a:spcBef>
              <a:spcAft>
                <a:spcPct val="0"/>
              </a:spcAft>
              <a:buClrTx/>
              <a:buSzTx/>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US" sz="1600" b="1" dirty="0">
                <a:latin typeface="Times New Roman" panose="02020603050405020304" pitchFamily="18" charset="0"/>
                <a:cs typeface="Times New Roman" panose="02020603050405020304" pitchFamily="18" charset="0"/>
              </a:rPr>
              <a:t>Multi-collinear Variables: </a:t>
            </a:r>
            <a:r>
              <a:rPr lang="en-US" altLang="en-US" sz="1600" b="1" dirty="0" err="1">
                <a:latin typeface="Times New Roman" panose="02020603050405020304" pitchFamily="18" charset="0"/>
                <a:cs typeface="Times New Roman" panose="02020603050405020304" pitchFamily="18" charset="0"/>
              </a:rPr>
              <a:t>wind_speed</a:t>
            </a:r>
            <a:r>
              <a:rPr lang="en-US" altLang="en-US" sz="1600" b="1"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and</a:t>
            </a:r>
            <a:r>
              <a:rPr lang="en-US" altLang="en-US" sz="1600" b="1" dirty="0">
                <a:latin typeface="Times New Roman" panose="02020603050405020304" pitchFamily="18" charset="0"/>
                <a:cs typeface="Times New Roman" panose="02020603050405020304" pitchFamily="18" charset="0"/>
              </a:rPr>
              <a:t> </a:t>
            </a:r>
            <a:r>
              <a:rPr lang="en-US" altLang="en-US" sz="1600" b="1" dirty="0" err="1">
                <a:latin typeface="Times New Roman" panose="02020603050405020304" pitchFamily="18" charset="0"/>
                <a:cs typeface="Times New Roman" panose="02020603050405020304" pitchFamily="18" charset="0"/>
              </a:rPr>
              <a:t>average_wind_speed</a:t>
            </a:r>
            <a:r>
              <a:rPr lang="en-US" altLang="en-US" sz="1600" b="1"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likely show high correlation(multi-collinearity).</a:t>
            </a:r>
          </a:p>
          <a:p>
            <a:pPr marR="0" lvl="0" algn="l" defTabSz="914400" rtl="0" eaLnBrk="0" fontAlgn="base" latinLnBrk="0" hangingPunct="0">
              <a:lnSpc>
                <a:spcPct val="100000"/>
              </a:lnSpc>
              <a:spcBef>
                <a:spcPct val="0"/>
              </a:spcBef>
              <a:spcAft>
                <a:spcPct val="0"/>
              </a:spcAft>
              <a:buClrTx/>
              <a:buSzTx/>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US" sz="1600" b="1" dirty="0">
                <a:latin typeface="Times New Roman" panose="02020603050405020304" pitchFamily="18" charset="0"/>
                <a:cs typeface="Times New Roman" panose="02020603050405020304" pitchFamily="18" charset="0"/>
              </a:rPr>
              <a:t>Non-linear relationship: humidity </a:t>
            </a:r>
            <a:r>
              <a:rPr lang="en-US" altLang="en-US" sz="1600" dirty="0">
                <a:latin typeface="Times New Roman" panose="02020603050405020304" pitchFamily="18" charset="0"/>
                <a:cs typeface="Times New Roman" panose="02020603050405020304" pitchFamily="18" charset="0"/>
              </a:rPr>
              <a:t>and</a:t>
            </a:r>
            <a:r>
              <a:rPr lang="en-US" altLang="en-US" sz="1600" b="1" dirty="0">
                <a:latin typeface="Times New Roman" panose="02020603050405020304" pitchFamily="18" charset="0"/>
                <a:cs typeface="Times New Roman" panose="02020603050405020304" pitchFamily="18" charset="0"/>
              </a:rPr>
              <a:t> </a:t>
            </a:r>
            <a:r>
              <a:rPr lang="en-US" altLang="en-US" sz="1600" b="1" dirty="0" err="1">
                <a:latin typeface="Times New Roman" panose="02020603050405020304" pitchFamily="18" charset="0"/>
                <a:cs typeface="Times New Roman" panose="02020603050405020304" pitchFamily="18" charset="0"/>
              </a:rPr>
              <a:t>power_generated</a:t>
            </a:r>
            <a:r>
              <a:rPr lang="en-US" altLang="en-US" sz="1600" b="1" dirty="0">
                <a:latin typeface="Times New Roman" panose="02020603050405020304" pitchFamily="18" charset="0"/>
                <a:cs typeface="Times New Roman" panose="02020603050405020304" pitchFamily="18" charset="0"/>
              </a:rPr>
              <a:t>, sky cover </a:t>
            </a:r>
            <a:r>
              <a:rPr lang="en-US" altLang="en-US" sz="1600" dirty="0">
                <a:latin typeface="Times New Roman" panose="02020603050405020304" pitchFamily="18" charset="0"/>
                <a:cs typeface="Times New Roman" panose="02020603050405020304" pitchFamily="18" charset="0"/>
              </a:rPr>
              <a:t>and</a:t>
            </a:r>
            <a:r>
              <a:rPr lang="en-US" altLang="en-US" sz="1600" b="1" dirty="0">
                <a:latin typeface="Times New Roman" panose="02020603050405020304" pitchFamily="18" charset="0"/>
                <a:cs typeface="Times New Roman" panose="02020603050405020304" pitchFamily="18" charset="0"/>
              </a:rPr>
              <a:t> </a:t>
            </a:r>
            <a:r>
              <a:rPr lang="en-US" altLang="en-US" sz="1600" b="1" dirty="0" err="1">
                <a:latin typeface="Times New Roman" panose="02020603050405020304" pitchFamily="18" charset="0"/>
                <a:cs typeface="Times New Roman" panose="02020603050405020304" pitchFamily="18" charset="0"/>
              </a:rPr>
              <a:t>power_generated</a:t>
            </a:r>
            <a:r>
              <a:rPr lang="en-US" altLang="en-US" sz="1600" b="1" dirty="0">
                <a:latin typeface="Times New Roman" panose="02020603050405020304" pitchFamily="18" charset="0"/>
                <a:cs typeface="Times New Roman" panose="02020603050405020304" pitchFamily="18" charset="0"/>
              </a:rPr>
              <a:t> </a:t>
            </a:r>
            <a:r>
              <a:rPr lang="en-US" altLang="en-US" sz="1600" dirty="0">
                <a:latin typeface="Times New Roman" panose="02020603050405020304" pitchFamily="18" charset="0"/>
                <a:cs typeface="Times New Roman" panose="02020603050405020304" pitchFamily="18" charset="0"/>
              </a:rPr>
              <a:t>could show a non-linear relationship.</a:t>
            </a: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62578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1AA24C-4CA6-40FF-8947-DA1F6F4745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FF477C-132F-44F8-8C56-EBFF95FAF9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F36CB81-A037-44A8-88EB-C0C0F17FD4B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Organic</Template>
  <TotalTime>1569</TotalTime>
  <Words>2273</Words>
  <Application>Microsoft Office PowerPoint</Application>
  <PresentationFormat>Widescreen</PresentationFormat>
  <Paragraphs>258</Paragraphs>
  <Slides>23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Meiryo</vt:lpstr>
      <vt:lpstr>Arial</vt:lpstr>
      <vt:lpstr>Calibri</vt:lpstr>
      <vt:lpstr>Garamond</vt:lpstr>
      <vt:lpstr>Source Sans Pro</vt:lpstr>
      <vt:lpstr>Times New Roman</vt:lpstr>
      <vt:lpstr>Wingdings</vt:lpstr>
      <vt:lpstr>Organic</vt:lpstr>
      <vt:lpstr>Solar Power Generation</vt:lpstr>
      <vt:lpstr>Mentors: Karthik Muskula Pallavi Bapuram</vt:lpstr>
      <vt:lpstr>objective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Anunaya Tamalapakula</dc:creator>
  <cp:lastModifiedBy>Anunaya Tamalapakula</cp:lastModifiedBy>
  <cp:revision>16</cp:revision>
  <dcterms:created xsi:type="dcterms:W3CDTF">2024-09-11T11:15:14Z</dcterms:created>
  <dcterms:modified xsi:type="dcterms:W3CDTF">2024-09-15T15:01:28Z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